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8" r:id="rId3"/>
    <p:sldId id="340" r:id="rId4"/>
    <p:sldId id="341" r:id="rId5"/>
    <p:sldId id="327" r:id="rId6"/>
    <p:sldId id="330" r:id="rId7"/>
    <p:sldId id="272" r:id="rId8"/>
    <p:sldId id="285" r:id="rId9"/>
    <p:sldId id="274" r:id="rId10"/>
    <p:sldId id="331" r:id="rId11"/>
    <p:sldId id="339" r:id="rId12"/>
    <p:sldId id="275" r:id="rId13"/>
    <p:sldId id="276" r:id="rId14"/>
    <p:sldId id="286" r:id="rId15"/>
    <p:sldId id="31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B9BD"/>
    <a:srgbClr val="B7C9FD"/>
    <a:srgbClr val="A2C9FD"/>
    <a:srgbClr val="633217"/>
    <a:srgbClr val="4B2612"/>
    <a:srgbClr val="623D16"/>
    <a:srgbClr val="6D80A1"/>
    <a:srgbClr val="1D4282"/>
    <a:srgbClr val="223482"/>
    <a:srgbClr val="7F49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88727"/>
  </p:normalViewPr>
  <p:slideViewPr>
    <p:cSldViewPr snapToGrid="0" snapToObjects="1">
      <p:cViewPr varScale="1">
        <p:scale>
          <a:sx n="90" d="100"/>
          <a:sy n="90" d="100"/>
        </p:scale>
        <p:origin x="232" y="2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C2FD2A-8B05-0842-952B-B862A5428306}" type="datetimeFigureOut">
              <a:rPr lang="en-US" smtClean="0"/>
              <a:t>5/10/22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D8746D-B67D-7C46-B5F4-6DBBBF126CF7}" type="slidenum">
              <a:rPr lang="en-US" smtClean="0"/>
              <a:t>‹#›</a:t>
            </a:fld>
            <a:endParaRPr lang="en-US"/>
          </a:p>
        </p:txBody>
      </p:sp>
    </p:spTree>
    <p:extLst>
      <p:ext uri="{BB962C8B-B14F-4D97-AF65-F5344CB8AC3E}">
        <p14:creationId xmlns:p14="http://schemas.microsoft.com/office/powerpoint/2010/main" val="2914344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Arpita?</a:t>
            </a:r>
          </a:p>
        </p:txBody>
      </p:sp>
      <p:sp>
        <p:nvSpPr>
          <p:cNvPr id="4" name="Slide Number Placeholder 3"/>
          <p:cNvSpPr>
            <a:spLocks noGrp="1"/>
          </p:cNvSpPr>
          <p:nvPr>
            <p:ph type="sldNum" sz="quarter" idx="5"/>
          </p:nvPr>
        </p:nvSpPr>
        <p:spPr/>
        <p:txBody>
          <a:bodyPr/>
          <a:lstStyle/>
          <a:p>
            <a:fld id="{6AD8746D-B67D-7C46-B5F4-6DBBBF126CF7}" type="slidenum">
              <a:rPr lang="en-US" smtClean="0"/>
              <a:t>1</a:t>
            </a:fld>
            <a:endParaRPr lang="en-US"/>
          </a:p>
        </p:txBody>
      </p:sp>
    </p:spTree>
    <p:extLst>
      <p:ext uri="{BB962C8B-B14F-4D97-AF65-F5344CB8AC3E}">
        <p14:creationId xmlns:p14="http://schemas.microsoft.com/office/powerpoint/2010/main" val="2274845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Include other years??? Different model</a:t>
            </a:r>
          </a:p>
          <a:p>
            <a:endParaRPr lang="en-US" dirty="0"/>
          </a:p>
          <a:p>
            <a:r>
              <a:rPr lang="en-US"/>
              <a:t>Cut???</a:t>
            </a:r>
            <a:endParaRPr lang="en-US" dirty="0"/>
          </a:p>
        </p:txBody>
      </p:sp>
      <p:sp>
        <p:nvSpPr>
          <p:cNvPr id="4" name="Slide Number Placeholder 3"/>
          <p:cNvSpPr>
            <a:spLocks noGrp="1"/>
          </p:cNvSpPr>
          <p:nvPr>
            <p:ph type="sldNum" sz="quarter" idx="5"/>
          </p:nvPr>
        </p:nvSpPr>
        <p:spPr/>
        <p:txBody>
          <a:bodyPr/>
          <a:lstStyle/>
          <a:p>
            <a:fld id="{6AD8746D-B67D-7C46-B5F4-6DBBBF126CF7}" type="slidenum">
              <a:rPr lang="en-US" smtClean="0"/>
              <a:t>11</a:t>
            </a:fld>
            <a:endParaRPr lang="en-US"/>
          </a:p>
        </p:txBody>
      </p:sp>
    </p:spTree>
    <p:extLst>
      <p:ext uri="{BB962C8B-B14F-4D97-AF65-F5344CB8AC3E}">
        <p14:creationId xmlns:p14="http://schemas.microsoft.com/office/powerpoint/2010/main" val="2821038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D8746D-B67D-7C46-B5F4-6DBBBF126CF7}" type="slidenum">
              <a:rPr lang="en-US" smtClean="0"/>
              <a:t>12</a:t>
            </a:fld>
            <a:endParaRPr lang="en-US"/>
          </a:p>
        </p:txBody>
      </p:sp>
    </p:spTree>
    <p:extLst>
      <p:ext uri="{BB962C8B-B14F-4D97-AF65-F5344CB8AC3E}">
        <p14:creationId xmlns:p14="http://schemas.microsoft.com/office/powerpoint/2010/main" val="2059833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D8746D-B67D-7C46-B5F4-6DBBBF126CF7}" type="slidenum">
              <a:rPr lang="en-US" smtClean="0"/>
              <a:t>13</a:t>
            </a:fld>
            <a:endParaRPr lang="en-US"/>
          </a:p>
        </p:txBody>
      </p:sp>
    </p:spTree>
    <p:extLst>
      <p:ext uri="{BB962C8B-B14F-4D97-AF65-F5344CB8AC3E}">
        <p14:creationId xmlns:p14="http://schemas.microsoft.com/office/powerpoint/2010/main" val="39684262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 image to carbon burial</a:t>
            </a:r>
          </a:p>
          <a:p>
            <a:endParaRPr lang="en-US" dirty="0"/>
          </a:p>
          <a:p>
            <a:r>
              <a:rPr lang="en-US" dirty="0"/>
              <a:t>Mention methane and OM structure/composition</a:t>
            </a:r>
          </a:p>
          <a:p>
            <a:endParaRPr lang="en-US" dirty="0"/>
          </a:p>
        </p:txBody>
      </p:sp>
      <p:sp>
        <p:nvSpPr>
          <p:cNvPr id="4" name="Slide Number Placeholder 3"/>
          <p:cNvSpPr>
            <a:spLocks noGrp="1"/>
          </p:cNvSpPr>
          <p:nvPr>
            <p:ph type="sldNum" sz="quarter" idx="5"/>
          </p:nvPr>
        </p:nvSpPr>
        <p:spPr/>
        <p:txBody>
          <a:bodyPr/>
          <a:lstStyle/>
          <a:p>
            <a:fld id="{6AD8746D-B67D-7C46-B5F4-6DBBBF126CF7}" type="slidenum">
              <a:rPr lang="en-US" smtClean="0"/>
              <a:t>14</a:t>
            </a:fld>
            <a:endParaRPr lang="en-US"/>
          </a:p>
        </p:txBody>
      </p:sp>
    </p:spTree>
    <p:extLst>
      <p:ext uri="{BB962C8B-B14F-4D97-AF65-F5344CB8AC3E}">
        <p14:creationId xmlns:p14="http://schemas.microsoft.com/office/powerpoint/2010/main" val="681271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thank the Virginia Tech reservoir group for helping collect these data and the western Virginia water authority for allowing us to do work in their beautiful reservoirs. Thanks everyone for listening, and I’m happy to take any questions!</a:t>
            </a:r>
          </a:p>
        </p:txBody>
      </p:sp>
      <p:sp>
        <p:nvSpPr>
          <p:cNvPr id="4" name="Slide Number Placeholder 3"/>
          <p:cNvSpPr>
            <a:spLocks noGrp="1"/>
          </p:cNvSpPr>
          <p:nvPr>
            <p:ph type="sldNum" sz="quarter" idx="5"/>
          </p:nvPr>
        </p:nvSpPr>
        <p:spPr/>
        <p:txBody>
          <a:bodyPr/>
          <a:lstStyle/>
          <a:p>
            <a:fld id="{852F2286-A7BE-3C45-BF45-D0BE8CAB7BDE}" type="slidenum">
              <a:rPr lang="en-US" smtClean="0"/>
              <a:t>15</a:t>
            </a:fld>
            <a:endParaRPr lang="en-US"/>
          </a:p>
        </p:txBody>
      </p:sp>
    </p:spTree>
    <p:extLst>
      <p:ext uri="{BB962C8B-B14F-4D97-AF65-F5344CB8AC3E}">
        <p14:creationId xmlns:p14="http://schemas.microsoft.com/office/powerpoint/2010/main" val="1841179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kern="1200" dirty="0" err="1">
                <a:solidFill>
                  <a:schemeClr val="tx1"/>
                </a:solidFill>
                <a:effectLst/>
                <a:latin typeface="+mn-lt"/>
                <a:ea typeface="+mn-ea"/>
                <a:cs typeface="+mn-cs"/>
              </a:rPr>
              <a:t>petagrams</a:t>
            </a:r>
            <a:r>
              <a:rPr lang="en-US" sz="1200" b="0" i="0" kern="1200" dirty="0">
                <a:solidFill>
                  <a:schemeClr val="tx1"/>
                </a:solidFill>
                <a:effectLst/>
                <a:latin typeface="+mn-lt"/>
                <a:ea typeface="+mn-ea"/>
                <a:cs typeface="+mn-cs"/>
              </a:rPr>
              <a:t> of carbon</a:t>
            </a:r>
          </a:p>
        </p:txBody>
      </p:sp>
      <p:sp>
        <p:nvSpPr>
          <p:cNvPr id="4" name="Slide Number Placeholder 3"/>
          <p:cNvSpPr>
            <a:spLocks noGrp="1"/>
          </p:cNvSpPr>
          <p:nvPr>
            <p:ph type="sldNum" sz="quarter" idx="5"/>
          </p:nvPr>
        </p:nvSpPr>
        <p:spPr/>
        <p:txBody>
          <a:bodyPr/>
          <a:lstStyle/>
          <a:p>
            <a:fld id="{A8B15869-3815-8840-8D7D-BDC2DF82C641}" type="slidenum">
              <a:rPr lang="en-US" smtClean="0"/>
              <a:t>2</a:t>
            </a:fld>
            <a:endParaRPr lang="en-US"/>
          </a:p>
        </p:txBody>
      </p:sp>
    </p:spTree>
    <p:extLst>
      <p:ext uri="{BB962C8B-B14F-4D97-AF65-F5344CB8AC3E}">
        <p14:creationId xmlns:p14="http://schemas.microsoft.com/office/powerpoint/2010/main" val="3457209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Sediment-water interface is particularly important</a:t>
            </a:r>
          </a:p>
          <a:p>
            <a:pPr marL="171450" indent="-171450">
              <a:buFontTx/>
              <a:buChar char="-"/>
            </a:pPr>
            <a:r>
              <a:rPr lang="en-US" dirty="0"/>
              <a:t>Hotspot for oxygen demand/carbon mineralization</a:t>
            </a:r>
          </a:p>
          <a:p>
            <a:pPr marL="171450" indent="-171450">
              <a:buFontTx/>
              <a:buChar char="-"/>
            </a:pPr>
            <a:r>
              <a:rPr lang="en-US" dirty="0"/>
              <a:t>Sink/source of organic carbon under varying conditions</a:t>
            </a:r>
          </a:p>
        </p:txBody>
      </p:sp>
      <p:sp>
        <p:nvSpPr>
          <p:cNvPr id="4" name="Slide Number Placeholder 3"/>
          <p:cNvSpPr>
            <a:spLocks noGrp="1"/>
          </p:cNvSpPr>
          <p:nvPr>
            <p:ph type="sldNum" sz="quarter" idx="5"/>
          </p:nvPr>
        </p:nvSpPr>
        <p:spPr/>
        <p:txBody>
          <a:bodyPr/>
          <a:lstStyle/>
          <a:p>
            <a:fld id="{A8B15869-3815-8840-8D7D-BDC2DF82C641}" type="slidenum">
              <a:rPr lang="en-US" smtClean="0"/>
              <a:t>3</a:t>
            </a:fld>
            <a:endParaRPr lang="en-US"/>
          </a:p>
        </p:txBody>
      </p:sp>
    </p:spTree>
    <p:extLst>
      <p:ext uri="{BB962C8B-B14F-4D97-AF65-F5344CB8AC3E}">
        <p14:creationId xmlns:p14="http://schemas.microsoft.com/office/powerpoint/2010/main" val="3521116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Sediment-water interface is particularly important</a:t>
            </a:r>
          </a:p>
          <a:p>
            <a:pPr marL="171450" indent="-171450">
              <a:buFontTx/>
              <a:buChar char="-"/>
            </a:pPr>
            <a:r>
              <a:rPr lang="en-US" dirty="0"/>
              <a:t>Hotspot for oxygen demand/carbon mineralization</a:t>
            </a:r>
          </a:p>
          <a:p>
            <a:pPr marL="171450" indent="-171450">
              <a:buFontTx/>
              <a:buChar char="-"/>
            </a:pPr>
            <a:r>
              <a:rPr lang="en-US" dirty="0"/>
              <a:t>Sink/source of organic carbon under varying conditions</a:t>
            </a:r>
          </a:p>
        </p:txBody>
      </p:sp>
      <p:sp>
        <p:nvSpPr>
          <p:cNvPr id="4" name="Slide Number Placeholder 3"/>
          <p:cNvSpPr>
            <a:spLocks noGrp="1"/>
          </p:cNvSpPr>
          <p:nvPr>
            <p:ph type="sldNum" sz="quarter" idx="5"/>
          </p:nvPr>
        </p:nvSpPr>
        <p:spPr/>
        <p:txBody>
          <a:bodyPr/>
          <a:lstStyle/>
          <a:p>
            <a:fld id="{A8B15869-3815-8840-8D7D-BDC2DF82C641}" type="slidenum">
              <a:rPr lang="en-US" smtClean="0"/>
              <a:t>4</a:t>
            </a:fld>
            <a:endParaRPr lang="en-US"/>
          </a:p>
        </p:txBody>
      </p:sp>
    </p:spTree>
    <p:extLst>
      <p:ext uri="{BB962C8B-B14F-4D97-AF65-F5344CB8AC3E}">
        <p14:creationId xmlns:p14="http://schemas.microsoft.com/office/powerpoint/2010/main" val="997876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Less energy from anoxia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Fewer microbes?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microbes eating faster = less burial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Timescale!!!</a:t>
            </a:r>
          </a:p>
        </p:txBody>
      </p:sp>
      <p:sp>
        <p:nvSpPr>
          <p:cNvPr id="4" name="Slide Number Placeholder 3"/>
          <p:cNvSpPr>
            <a:spLocks noGrp="1"/>
          </p:cNvSpPr>
          <p:nvPr>
            <p:ph type="sldNum" sz="quarter" idx="5"/>
          </p:nvPr>
        </p:nvSpPr>
        <p:spPr/>
        <p:txBody>
          <a:bodyPr/>
          <a:lstStyle/>
          <a:p>
            <a:fld id="{6AD8746D-B67D-7C46-B5F4-6DBBBF126CF7}" type="slidenum">
              <a:rPr lang="en-US" smtClean="0"/>
              <a:t>5</a:t>
            </a:fld>
            <a:endParaRPr lang="en-US"/>
          </a:p>
        </p:txBody>
      </p:sp>
    </p:spTree>
    <p:extLst>
      <p:ext uri="{BB962C8B-B14F-4D97-AF65-F5344CB8AC3E}">
        <p14:creationId xmlns:p14="http://schemas.microsoft.com/office/powerpoint/2010/main" val="3132185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AD8746D-B67D-7C46-B5F4-6DBBBF126CF7}" type="slidenum">
              <a:rPr lang="en-US" smtClean="0"/>
              <a:t>6</a:t>
            </a:fld>
            <a:endParaRPr lang="en-US"/>
          </a:p>
        </p:txBody>
      </p:sp>
    </p:spTree>
    <p:extLst>
      <p:ext uri="{BB962C8B-B14F-4D97-AF65-F5344CB8AC3E}">
        <p14:creationId xmlns:p14="http://schemas.microsoft.com/office/powerpoint/2010/main" val="2885228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D8746D-B67D-7C46-B5F4-6DBBBF126CF7}" type="slidenum">
              <a:rPr lang="en-US" smtClean="0"/>
              <a:t>7</a:t>
            </a:fld>
            <a:endParaRPr lang="en-US"/>
          </a:p>
        </p:txBody>
      </p:sp>
    </p:spTree>
    <p:extLst>
      <p:ext uri="{BB962C8B-B14F-4D97-AF65-F5344CB8AC3E}">
        <p14:creationId xmlns:p14="http://schemas.microsoft.com/office/powerpoint/2010/main" val="1955680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D8746D-B67D-7C46-B5F4-6DBBBF126CF7}" type="slidenum">
              <a:rPr lang="en-US" smtClean="0"/>
              <a:t>9</a:t>
            </a:fld>
            <a:endParaRPr lang="en-US"/>
          </a:p>
        </p:txBody>
      </p:sp>
    </p:spTree>
    <p:extLst>
      <p:ext uri="{BB962C8B-B14F-4D97-AF65-F5344CB8AC3E}">
        <p14:creationId xmlns:p14="http://schemas.microsoft.com/office/powerpoint/2010/main" val="1616791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 dots blue and red, add color to boxplot</a:t>
            </a:r>
          </a:p>
        </p:txBody>
      </p:sp>
      <p:sp>
        <p:nvSpPr>
          <p:cNvPr id="4" name="Slide Number Placeholder 3"/>
          <p:cNvSpPr>
            <a:spLocks noGrp="1"/>
          </p:cNvSpPr>
          <p:nvPr>
            <p:ph type="sldNum" sz="quarter" idx="5"/>
          </p:nvPr>
        </p:nvSpPr>
        <p:spPr/>
        <p:txBody>
          <a:bodyPr/>
          <a:lstStyle/>
          <a:p>
            <a:fld id="{6AD8746D-B67D-7C46-B5F4-6DBBBF126CF7}" type="slidenum">
              <a:rPr lang="en-US" smtClean="0"/>
              <a:t>10</a:t>
            </a:fld>
            <a:endParaRPr lang="en-US"/>
          </a:p>
        </p:txBody>
      </p:sp>
    </p:spTree>
    <p:extLst>
      <p:ext uri="{BB962C8B-B14F-4D97-AF65-F5344CB8AC3E}">
        <p14:creationId xmlns:p14="http://schemas.microsoft.com/office/powerpoint/2010/main" val="1223793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C901F-FBB0-4D28-1AAA-DCD1A22265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D1732C-4B8B-2327-6616-4D04B75FDB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5D1244-A768-A330-1E3B-1065DC6A6E04}"/>
              </a:ext>
            </a:extLst>
          </p:cNvPr>
          <p:cNvSpPr>
            <a:spLocks noGrp="1"/>
          </p:cNvSpPr>
          <p:nvPr>
            <p:ph type="dt" sz="half" idx="10"/>
          </p:nvPr>
        </p:nvSpPr>
        <p:spPr/>
        <p:txBody>
          <a:bodyPr/>
          <a:lstStyle/>
          <a:p>
            <a:fld id="{6ADDC19B-9FFC-8543-BB38-25786BE823F0}" type="datetimeFigureOut">
              <a:rPr lang="en-US" smtClean="0"/>
              <a:t>5/10/22</a:t>
            </a:fld>
            <a:endParaRPr lang="en-US"/>
          </a:p>
        </p:txBody>
      </p:sp>
      <p:sp>
        <p:nvSpPr>
          <p:cNvPr id="5" name="Footer Placeholder 4">
            <a:extLst>
              <a:ext uri="{FF2B5EF4-FFF2-40B4-BE49-F238E27FC236}">
                <a16:creationId xmlns:a16="http://schemas.microsoft.com/office/drawing/2014/main" id="{D93C6315-E0B7-62C7-DF99-3249819D2F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9B7802-286C-7CBB-6B90-90452147381C}"/>
              </a:ext>
            </a:extLst>
          </p:cNvPr>
          <p:cNvSpPr>
            <a:spLocks noGrp="1"/>
          </p:cNvSpPr>
          <p:nvPr>
            <p:ph type="sldNum" sz="quarter" idx="12"/>
          </p:nvPr>
        </p:nvSpPr>
        <p:spPr/>
        <p:txBody>
          <a:bodyPr/>
          <a:lstStyle/>
          <a:p>
            <a:fld id="{DF0A7A3C-C868-F346-BE48-FB133BFFEB16}" type="slidenum">
              <a:rPr lang="en-US" smtClean="0"/>
              <a:t>‹#›</a:t>
            </a:fld>
            <a:endParaRPr lang="en-US"/>
          </a:p>
        </p:txBody>
      </p:sp>
    </p:spTree>
    <p:extLst>
      <p:ext uri="{BB962C8B-B14F-4D97-AF65-F5344CB8AC3E}">
        <p14:creationId xmlns:p14="http://schemas.microsoft.com/office/powerpoint/2010/main" val="3688265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75D5F-68FF-E726-287C-AD577F1393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987E1A-C655-1750-4812-4861408F61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15944E-DF73-FA2D-76F8-3A5078448A2C}"/>
              </a:ext>
            </a:extLst>
          </p:cNvPr>
          <p:cNvSpPr>
            <a:spLocks noGrp="1"/>
          </p:cNvSpPr>
          <p:nvPr>
            <p:ph type="dt" sz="half" idx="10"/>
          </p:nvPr>
        </p:nvSpPr>
        <p:spPr/>
        <p:txBody>
          <a:bodyPr/>
          <a:lstStyle/>
          <a:p>
            <a:fld id="{6ADDC19B-9FFC-8543-BB38-25786BE823F0}" type="datetimeFigureOut">
              <a:rPr lang="en-US" smtClean="0"/>
              <a:t>5/10/22</a:t>
            </a:fld>
            <a:endParaRPr lang="en-US"/>
          </a:p>
        </p:txBody>
      </p:sp>
      <p:sp>
        <p:nvSpPr>
          <p:cNvPr id="5" name="Footer Placeholder 4">
            <a:extLst>
              <a:ext uri="{FF2B5EF4-FFF2-40B4-BE49-F238E27FC236}">
                <a16:creationId xmlns:a16="http://schemas.microsoft.com/office/drawing/2014/main" id="{A507C108-3DD7-405F-4E95-321F9CE586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9FC43D-E588-B645-AC0E-DAA15F7BE05D}"/>
              </a:ext>
            </a:extLst>
          </p:cNvPr>
          <p:cNvSpPr>
            <a:spLocks noGrp="1"/>
          </p:cNvSpPr>
          <p:nvPr>
            <p:ph type="sldNum" sz="quarter" idx="12"/>
          </p:nvPr>
        </p:nvSpPr>
        <p:spPr/>
        <p:txBody>
          <a:bodyPr/>
          <a:lstStyle/>
          <a:p>
            <a:fld id="{DF0A7A3C-C868-F346-BE48-FB133BFFEB16}" type="slidenum">
              <a:rPr lang="en-US" smtClean="0"/>
              <a:t>‹#›</a:t>
            </a:fld>
            <a:endParaRPr lang="en-US"/>
          </a:p>
        </p:txBody>
      </p:sp>
    </p:spTree>
    <p:extLst>
      <p:ext uri="{BB962C8B-B14F-4D97-AF65-F5344CB8AC3E}">
        <p14:creationId xmlns:p14="http://schemas.microsoft.com/office/powerpoint/2010/main" val="2699408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5E616F-E5E7-5858-86F0-FDD7BB07393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5192287-F036-E06F-5754-2E070013D11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9AC9C2-A215-3C33-64B5-C1813F48B42F}"/>
              </a:ext>
            </a:extLst>
          </p:cNvPr>
          <p:cNvSpPr>
            <a:spLocks noGrp="1"/>
          </p:cNvSpPr>
          <p:nvPr>
            <p:ph type="dt" sz="half" idx="10"/>
          </p:nvPr>
        </p:nvSpPr>
        <p:spPr/>
        <p:txBody>
          <a:bodyPr/>
          <a:lstStyle/>
          <a:p>
            <a:fld id="{6ADDC19B-9FFC-8543-BB38-25786BE823F0}" type="datetimeFigureOut">
              <a:rPr lang="en-US" smtClean="0"/>
              <a:t>5/10/22</a:t>
            </a:fld>
            <a:endParaRPr lang="en-US"/>
          </a:p>
        </p:txBody>
      </p:sp>
      <p:sp>
        <p:nvSpPr>
          <p:cNvPr id="5" name="Footer Placeholder 4">
            <a:extLst>
              <a:ext uri="{FF2B5EF4-FFF2-40B4-BE49-F238E27FC236}">
                <a16:creationId xmlns:a16="http://schemas.microsoft.com/office/drawing/2014/main" id="{C18CC051-1C87-AEF1-3DB9-FAEF45299E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88EB31-8CD4-F43A-4974-136F37FAA00E}"/>
              </a:ext>
            </a:extLst>
          </p:cNvPr>
          <p:cNvSpPr>
            <a:spLocks noGrp="1"/>
          </p:cNvSpPr>
          <p:nvPr>
            <p:ph type="sldNum" sz="quarter" idx="12"/>
          </p:nvPr>
        </p:nvSpPr>
        <p:spPr/>
        <p:txBody>
          <a:bodyPr/>
          <a:lstStyle/>
          <a:p>
            <a:fld id="{DF0A7A3C-C868-F346-BE48-FB133BFFEB16}" type="slidenum">
              <a:rPr lang="en-US" smtClean="0"/>
              <a:t>‹#›</a:t>
            </a:fld>
            <a:endParaRPr lang="en-US"/>
          </a:p>
        </p:txBody>
      </p:sp>
    </p:spTree>
    <p:extLst>
      <p:ext uri="{BB962C8B-B14F-4D97-AF65-F5344CB8AC3E}">
        <p14:creationId xmlns:p14="http://schemas.microsoft.com/office/powerpoint/2010/main" val="3389199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A4D11-4754-E142-660B-E1738D80BF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A0F62B-8289-C33B-21A7-8413C5EE1E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AA8B02-B0B9-1F1C-2FB7-3552AE70634A}"/>
              </a:ext>
            </a:extLst>
          </p:cNvPr>
          <p:cNvSpPr>
            <a:spLocks noGrp="1"/>
          </p:cNvSpPr>
          <p:nvPr>
            <p:ph type="dt" sz="half" idx="10"/>
          </p:nvPr>
        </p:nvSpPr>
        <p:spPr/>
        <p:txBody>
          <a:bodyPr/>
          <a:lstStyle/>
          <a:p>
            <a:fld id="{6ADDC19B-9FFC-8543-BB38-25786BE823F0}" type="datetimeFigureOut">
              <a:rPr lang="en-US" smtClean="0"/>
              <a:t>5/10/22</a:t>
            </a:fld>
            <a:endParaRPr lang="en-US"/>
          </a:p>
        </p:txBody>
      </p:sp>
      <p:sp>
        <p:nvSpPr>
          <p:cNvPr id="5" name="Footer Placeholder 4">
            <a:extLst>
              <a:ext uri="{FF2B5EF4-FFF2-40B4-BE49-F238E27FC236}">
                <a16:creationId xmlns:a16="http://schemas.microsoft.com/office/drawing/2014/main" id="{2E83AD0C-7163-D9B1-9FEA-FEF043E4F9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90EB70-4D39-DEDE-3D00-AAADECEF833D}"/>
              </a:ext>
            </a:extLst>
          </p:cNvPr>
          <p:cNvSpPr>
            <a:spLocks noGrp="1"/>
          </p:cNvSpPr>
          <p:nvPr>
            <p:ph type="sldNum" sz="quarter" idx="12"/>
          </p:nvPr>
        </p:nvSpPr>
        <p:spPr/>
        <p:txBody>
          <a:bodyPr/>
          <a:lstStyle/>
          <a:p>
            <a:fld id="{DF0A7A3C-C868-F346-BE48-FB133BFFEB16}" type="slidenum">
              <a:rPr lang="en-US" smtClean="0"/>
              <a:t>‹#›</a:t>
            </a:fld>
            <a:endParaRPr lang="en-US"/>
          </a:p>
        </p:txBody>
      </p:sp>
    </p:spTree>
    <p:extLst>
      <p:ext uri="{BB962C8B-B14F-4D97-AF65-F5344CB8AC3E}">
        <p14:creationId xmlns:p14="http://schemas.microsoft.com/office/powerpoint/2010/main" val="93231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A38B6-C49A-B196-3159-DABB9BE730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0A66D3-41D4-3AAC-40F3-42DEE396DE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2FD47F-82D9-6658-BC64-B7FA9A1C6FCB}"/>
              </a:ext>
            </a:extLst>
          </p:cNvPr>
          <p:cNvSpPr>
            <a:spLocks noGrp="1"/>
          </p:cNvSpPr>
          <p:nvPr>
            <p:ph type="dt" sz="half" idx="10"/>
          </p:nvPr>
        </p:nvSpPr>
        <p:spPr/>
        <p:txBody>
          <a:bodyPr/>
          <a:lstStyle/>
          <a:p>
            <a:fld id="{6ADDC19B-9FFC-8543-BB38-25786BE823F0}" type="datetimeFigureOut">
              <a:rPr lang="en-US" smtClean="0"/>
              <a:t>5/10/22</a:t>
            </a:fld>
            <a:endParaRPr lang="en-US"/>
          </a:p>
        </p:txBody>
      </p:sp>
      <p:sp>
        <p:nvSpPr>
          <p:cNvPr id="5" name="Footer Placeholder 4">
            <a:extLst>
              <a:ext uri="{FF2B5EF4-FFF2-40B4-BE49-F238E27FC236}">
                <a16:creationId xmlns:a16="http://schemas.microsoft.com/office/drawing/2014/main" id="{605CE3B9-7CAC-70D1-3C9E-01E17446D0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158A26-F12A-15E6-DDB1-8133385C176C}"/>
              </a:ext>
            </a:extLst>
          </p:cNvPr>
          <p:cNvSpPr>
            <a:spLocks noGrp="1"/>
          </p:cNvSpPr>
          <p:nvPr>
            <p:ph type="sldNum" sz="quarter" idx="12"/>
          </p:nvPr>
        </p:nvSpPr>
        <p:spPr/>
        <p:txBody>
          <a:bodyPr/>
          <a:lstStyle/>
          <a:p>
            <a:fld id="{DF0A7A3C-C868-F346-BE48-FB133BFFEB16}" type="slidenum">
              <a:rPr lang="en-US" smtClean="0"/>
              <a:t>‹#›</a:t>
            </a:fld>
            <a:endParaRPr lang="en-US"/>
          </a:p>
        </p:txBody>
      </p:sp>
    </p:spTree>
    <p:extLst>
      <p:ext uri="{BB962C8B-B14F-4D97-AF65-F5344CB8AC3E}">
        <p14:creationId xmlns:p14="http://schemas.microsoft.com/office/powerpoint/2010/main" val="4079463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AB107-00A5-4301-C69C-28952E389A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E3F1BD-7619-9F3F-BE5C-ACD5278DA01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07515B-8579-A56C-6056-4F76692C68A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B0F168-0B0B-9EBD-905B-0DAF299E5332}"/>
              </a:ext>
            </a:extLst>
          </p:cNvPr>
          <p:cNvSpPr>
            <a:spLocks noGrp="1"/>
          </p:cNvSpPr>
          <p:nvPr>
            <p:ph type="dt" sz="half" idx="10"/>
          </p:nvPr>
        </p:nvSpPr>
        <p:spPr/>
        <p:txBody>
          <a:bodyPr/>
          <a:lstStyle/>
          <a:p>
            <a:fld id="{6ADDC19B-9FFC-8543-BB38-25786BE823F0}" type="datetimeFigureOut">
              <a:rPr lang="en-US" smtClean="0"/>
              <a:t>5/10/22</a:t>
            </a:fld>
            <a:endParaRPr lang="en-US"/>
          </a:p>
        </p:txBody>
      </p:sp>
      <p:sp>
        <p:nvSpPr>
          <p:cNvPr id="6" name="Footer Placeholder 5">
            <a:extLst>
              <a:ext uri="{FF2B5EF4-FFF2-40B4-BE49-F238E27FC236}">
                <a16:creationId xmlns:a16="http://schemas.microsoft.com/office/drawing/2014/main" id="{0CB76955-B629-EF0B-2231-BCA77B5426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C239F2-3BBE-315B-969A-DCF618C79F29}"/>
              </a:ext>
            </a:extLst>
          </p:cNvPr>
          <p:cNvSpPr>
            <a:spLocks noGrp="1"/>
          </p:cNvSpPr>
          <p:nvPr>
            <p:ph type="sldNum" sz="quarter" idx="12"/>
          </p:nvPr>
        </p:nvSpPr>
        <p:spPr/>
        <p:txBody>
          <a:bodyPr/>
          <a:lstStyle/>
          <a:p>
            <a:fld id="{DF0A7A3C-C868-F346-BE48-FB133BFFEB16}" type="slidenum">
              <a:rPr lang="en-US" smtClean="0"/>
              <a:t>‹#›</a:t>
            </a:fld>
            <a:endParaRPr lang="en-US"/>
          </a:p>
        </p:txBody>
      </p:sp>
    </p:spTree>
    <p:extLst>
      <p:ext uri="{BB962C8B-B14F-4D97-AF65-F5344CB8AC3E}">
        <p14:creationId xmlns:p14="http://schemas.microsoft.com/office/powerpoint/2010/main" val="555435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AA28D-5233-0726-05EA-09380CAE0C7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4621D3F-142B-CA38-15F4-164CC99CC9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29695CB-0492-B859-4619-AE4A5616EE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A377528-7217-581B-CED4-2FE793CD04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2D2E40-3AF5-C7B5-E1D3-3FFBAB7AA7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E1E0A6-E9BE-EE4D-F1B9-61F77C6CACFE}"/>
              </a:ext>
            </a:extLst>
          </p:cNvPr>
          <p:cNvSpPr>
            <a:spLocks noGrp="1"/>
          </p:cNvSpPr>
          <p:nvPr>
            <p:ph type="dt" sz="half" idx="10"/>
          </p:nvPr>
        </p:nvSpPr>
        <p:spPr/>
        <p:txBody>
          <a:bodyPr/>
          <a:lstStyle/>
          <a:p>
            <a:fld id="{6ADDC19B-9FFC-8543-BB38-25786BE823F0}" type="datetimeFigureOut">
              <a:rPr lang="en-US" smtClean="0"/>
              <a:t>5/10/22</a:t>
            </a:fld>
            <a:endParaRPr lang="en-US"/>
          </a:p>
        </p:txBody>
      </p:sp>
      <p:sp>
        <p:nvSpPr>
          <p:cNvPr id="8" name="Footer Placeholder 7">
            <a:extLst>
              <a:ext uri="{FF2B5EF4-FFF2-40B4-BE49-F238E27FC236}">
                <a16:creationId xmlns:a16="http://schemas.microsoft.com/office/drawing/2014/main" id="{5ECDDDBB-D7DD-7F69-1566-C86DAC8D6CB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EC092D5-9BAD-8DAD-CE18-A5314C097747}"/>
              </a:ext>
            </a:extLst>
          </p:cNvPr>
          <p:cNvSpPr>
            <a:spLocks noGrp="1"/>
          </p:cNvSpPr>
          <p:nvPr>
            <p:ph type="sldNum" sz="quarter" idx="12"/>
          </p:nvPr>
        </p:nvSpPr>
        <p:spPr/>
        <p:txBody>
          <a:bodyPr/>
          <a:lstStyle/>
          <a:p>
            <a:fld id="{DF0A7A3C-C868-F346-BE48-FB133BFFEB16}" type="slidenum">
              <a:rPr lang="en-US" smtClean="0"/>
              <a:t>‹#›</a:t>
            </a:fld>
            <a:endParaRPr lang="en-US"/>
          </a:p>
        </p:txBody>
      </p:sp>
    </p:spTree>
    <p:extLst>
      <p:ext uri="{BB962C8B-B14F-4D97-AF65-F5344CB8AC3E}">
        <p14:creationId xmlns:p14="http://schemas.microsoft.com/office/powerpoint/2010/main" val="385610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76EA9-D220-2ACA-33D1-F0A7EF8E5C8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2C287C-0494-1C4D-FD84-5E7A6462DED3}"/>
              </a:ext>
            </a:extLst>
          </p:cNvPr>
          <p:cNvSpPr>
            <a:spLocks noGrp="1"/>
          </p:cNvSpPr>
          <p:nvPr>
            <p:ph type="dt" sz="half" idx="10"/>
          </p:nvPr>
        </p:nvSpPr>
        <p:spPr/>
        <p:txBody>
          <a:bodyPr/>
          <a:lstStyle/>
          <a:p>
            <a:fld id="{6ADDC19B-9FFC-8543-BB38-25786BE823F0}" type="datetimeFigureOut">
              <a:rPr lang="en-US" smtClean="0"/>
              <a:t>5/10/22</a:t>
            </a:fld>
            <a:endParaRPr lang="en-US"/>
          </a:p>
        </p:txBody>
      </p:sp>
      <p:sp>
        <p:nvSpPr>
          <p:cNvPr id="4" name="Footer Placeholder 3">
            <a:extLst>
              <a:ext uri="{FF2B5EF4-FFF2-40B4-BE49-F238E27FC236}">
                <a16:creationId xmlns:a16="http://schemas.microsoft.com/office/drawing/2014/main" id="{2DCE54D7-7346-F14A-E1AA-4D7B309763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FE32E8-8D67-7999-261F-31E9A64FF48C}"/>
              </a:ext>
            </a:extLst>
          </p:cNvPr>
          <p:cNvSpPr>
            <a:spLocks noGrp="1"/>
          </p:cNvSpPr>
          <p:nvPr>
            <p:ph type="sldNum" sz="quarter" idx="12"/>
          </p:nvPr>
        </p:nvSpPr>
        <p:spPr/>
        <p:txBody>
          <a:bodyPr/>
          <a:lstStyle/>
          <a:p>
            <a:fld id="{DF0A7A3C-C868-F346-BE48-FB133BFFEB16}" type="slidenum">
              <a:rPr lang="en-US" smtClean="0"/>
              <a:t>‹#›</a:t>
            </a:fld>
            <a:endParaRPr lang="en-US"/>
          </a:p>
        </p:txBody>
      </p:sp>
    </p:spTree>
    <p:extLst>
      <p:ext uri="{BB962C8B-B14F-4D97-AF65-F5344CB8AC3E}">
        <p14:creationId xmlns:p14="http://schemas.microsoft.com/office/powerpoint/2010/main" val="1998960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F80515-4D3A-5E0D-CC1D-BD8A47B84055}"/>
              </a:ext>
            </a:extLst>
          </p:cNvPr>
          <p:cNvSpPr>
            <a:spLocks noGrp="1"/>
          </p:cNvSpPr>
          <p:nvPr>
            <p:ph type="dt" sz="half" idx="10"/>
          </p:nvPr>
        </p:nvSpPr>
        <p:spPr/>
        <p:txBody>
          <a:bodyPr/>
          <a:lstStyle/>
          <a:p>
            <a:fld id="{6ADDC19B-9FFC-8543-BB38-25786BE823F0}" type="datetimeFigureOut">
              <a:rPr lang="en-US" smtClean="0"/>
              <a:t>5/10/22</a:t>
            </a:fld>
            <a:endParaRPr lang="en-US"/>
          </a:p>
        </p:txBody>
      </p:sp>
      <p:sp>
        <p:nvSpPr>
          <p:cNvPr id="3" name="Footer Placeholder 2">
            <a:extLst>
              <a:ext uri="{FF2B5EF4-FFF2-40B4-BE49-F238E27FC236}">
                <a16:creationId xmlns:a16="http://schemas.microsoft.com/office/drawing/2014/main" id="{A94CD4E3-D493-C571-F7A7-5C7C14C6EE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8A1D390-C871-30EF-82CE-B99D051CE790}"/>
              </a:ext>
            </a:extLst>
          </p:cNvPr>
          <p:cNvSpPr>
            <a:spLocks noGrp="1"/>
          </p:cNvSpPr>
          <p:nvPr>
            <p:ph type="sldNum" sz="quarter" idx="12"/>
          </p:nvPr>
        </p:nvSpPr>
        <p:spPr/>
        <p:txBody>
          <a:bodyPr/>
          <a:lstStyle/>
          <a:p>
            <a:fld id="{DF0A7A3C-C868-F346-BE48-FB133BFFEB16}" type="slidenum">
              <a:rPr lang="en-US" smtClean="0"/>
              <a:t>‹#›</a:t>
            </a:fld>
            <a:endParaRPr lang="en-US"/>
          </a:p>
        </p:txBody>
      </p:sp>
    </p:spTree>
    <p:extLst>
      <p:ext uri="{BB962C8B-B14F-4D97-AF65-F5344CB8AC3E}">
        <p14:creationId xmlns:p14="http://schemas.microsoft.com/office/powerpoint/2010/main" val="1392616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E4F60-12B5-5719-E359-5E06768721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88F7B56-5254-CFD9-63FC-02E8BDE6B6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1ACE088-301C-D85D-9F00-295ED2EAA4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D296CB-FF01-DD3A-E115-AB9CD2BCB235}"/>
              </a:ext>
            </a:extLst>
          </p:cNvPr>
          <p:cNvSpPr>
            <a:spLocks noGrp="1"/>
          </p:cNvSpPr>
          <p:nvPr>
            <p:ph type="dt" sz="half" idx="10"/>
          </p:nvPr>
        </p:nvSpPr>
        <p:spPr/>
        <p:txBody>
          <a:bodyPr/>
          <a:lstStyle/>
          <a:p>
            <a:fld id="{6ADDC19B-9FFC-8543-BB38-25786BE823F0}" type="datetimeFigureOut">
              <a:rPr lang="en-US" smtClean="0"/>
              <a:t>5/10/22</a:t>
            </a:fld>
            <a:endParaRPr lang="en-US"/>
          </a:p>
        </p:txBody>
      </p:sp>
      <p:sp>
        <p:nvSpPr>
          <p:cNvPr id="6" name="Footer Placeholder 5">
            <a:extLst>
              <a:ext uri="{FF2B5EF4-FFF2-40B4-BE49-F238E27FC236}">
                <a16:creationId xmlns:a16="http://schemas.microsoft.com/office/drawing/2014/main" id="{49E038BF-87D2-69D2-EE78-0709AE35A7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DB1F77-22A1-1F36-A26D-7B1DF9595C25}"/>
              </a:ext>
            </a:extLst>
          </p:cNvPr>
          <p:cNvSpPr>
            <a:spLocks noGrp="1"/>
          </p:cNvSpPr>
          <p:nvPr>
            <p:ph type="sldNum" sz="quarter" idx="12"/>
          </p:nvPr>
        </p:nvSpPr>
        <p:spPr/>
        <p:txBody>
          <a:bodyPr/>
          <a:lstStyle/>
          <a:p>
            <a:fld id="{DF0A7A3C-C868-F346-BE48-FB133BFFEB16}" type="slidenum">
              <a:rPr lang="en-US" smtClean="0"/>
              <a:t>‹#›</a:t>
            </a:fld>
            <a:endParaRPr lang="en-US"/>
          </a:p>
        </p:txBody>
      </p:sp>
    </p:spTree>
    <p:extLst>
      <p:ext uri="{BB962C8B-B14F-4D97-AF65-F5344CB8AC3E}">
        <p14:creationId xmlns:p14="http://schemas.microsoft.com/office/powerpoint/2010/main" val="2891765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6A0D8-42F9-5B8E-CE15-25D8491DE2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A39FD85-8CBC-2ABB-9891-90C4BC353B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6AA4D9-9A70-2774-F246-94A61C8D1F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7E153D-D856-267C-EE6B-9C1254837B13}"/>
              </a:ext>
            </a:extLst>
          </p:cNvPr>
          <p:cNvSpPr>
            <a:spLocks noGrp="1"/>
          </p:cNvSpPr>
          <p:nvPr>
            <p:ph type="dt" sz="half" idx="10"/>
          </p:nvPr>
        </p:nvSpPr>
        <p:spPr/>
        <p:txBody>
          <a:bodyPr/>
          <a:lstStyle/>
          <a:p>
            <a:fld id="{6ADDC19B-9FFC-8543-BB38-25786BE823F0}" type="datetimeFigureOut">
              <a:rPr lang="en-US" smtClean="0"/>
              <a:t>5/10/22</a:t>
            </a:fld>
            <a:endParaRPr lang="en-US"/>
          </a:p>
        </p:txBody>
      </p:sp>
      <p:sp>
        <p:nvSpPr>
          <p:cNvPr id="6" name="Footer Placeholder 5">
            <a:extLst>
              <a:ext uri="{FF2B5EF4-FFF2-40B4-BE49-F238E27FC236}">
                <a16:creationId xmlns:a16="http://schemas.microsoft.com/office/drawing/2014/main" id="{88B02D06-8CEC-ABFC-10B8-33E01C214A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37B959-9EB9-040C-CD15-6DE947AB4943}"/>
              </a:ext>
            </a:extLst>
          </p:cNvPr>
          <p:cNvSpPr>
            <a:spLocks noGrp="1"/>
          </p:cNvSpPr>
          <p:nvPr>
            <p:ph type="sldNum" sz="quarter" idx="12"/>
          </p:nvPr>
        </p:nvSpPr>
        <p:spPr/>
        <p:txBody>
          <a:bodyPr/>
          <a:lstStyle/>
          <a:p>
            <a:fld id="{DF0A7A3C-C868-F346-BE48-FB133BFFEB16}" type="slidenum">
              <a:rPr lang="en-US" smtClean="0"/>
              <a:t>‹#›</a:t>
            </a:fld>
            <a:endParaRPr lang="en-US"/>
          </a:p>
        </p:txBody>
      </p:sp>
    </p:spTree>
    <p:extLst>
      <p:ext uri="{BB962C8B-B14F-4D97-AF65-F5344CB8AC3E}">
        <p14:creationId xmlns:p14="http://schemas.microsoft.com/office/powerpoint/2010/main" val="3160215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17C2ED-024F-E85D-5080-AFDDF663E1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76FA7A-975D-080F-A9D6-6DA4471D40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EFBC68-045A-F84A-830B-095CD2A486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DDC19B-9FFC-8543-BB38-25786BE823F0}" type="datetimeFigureOut">
              <a:rPr lang="en-US" smtClean="0"/>
              <a:t>5/10/22</a:t>
            </a:fld>
            <a:endParaRPr lang="en-US"/>
          </a:p>
        </p:txBody>
      </p:sp>
      <p:sp>
        <p:nvSpPr>
          <p:cNvPr id="5" name="Footer Placeholder 4">
            <a:extLst>
              <a:ext uri="{FF2B5EF4-FFF2-40B4-BE49-F238E27FC236}">
                <a16:creationId xmlns:a16="http://schemas.microsoft.com/office/drawing/2014/main" id="{1DE1D80D-59BD-42CC-C507-A3594EA248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F7E9E76-93C9-7AB0-858D-65D9D3D47D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0A7A3C-C868-F346-BE48-FB133BFFEB16}" type="slidenum">
              <a:rPr lang="en-US" smtClean="0"/>
              <a:t>‹#›</a:t>
            </a:fld>
            <a:endParaRPr lang="en-US"/>
          </a:p>
        </p:txBody>
      </p:sp>
    </p:spTree>
    <p:extLst>
      <p:ext uri="{BB962C8B-B14F-4D97-AF65-F5344CB8AC3E}">
        <p14:creationId xmlns:p14="http://schemas.microsoft.com/office/powerpoint/2010/main" val="30648475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5.jpeg"/></Relationships>
</file>

<file path=ppt/slides/_rels/slide1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png"/><Relationship Id="rId7" Type="http://schemas.openxmlformats.org/officeDocument/2006/relationships/image" Target="../media/image29.tif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32.jpeg"/><Relationship Id="rId5" Type="http://schemas.openxmlformats.org/officeDocument/2006/relationships/image" Target="../media/image15.png"/><Relationship Id="rId10" Type="http://schemas.openxmlformats.org/officeDocument/2006/relationships/image" Target="../media/image31.png"/><Relationship Id="rId4" Type="http://schemas.openxmlformats.org/officeDocument/2006/relationships/image" Target="../media/image28.tiff"/><Relationship Id="rId9" Type="http://schemas.microsoft.com/office/2007/relationships/hdphoto" Target="../media/hdphoto3.wdp"/></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7.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48FB61-D86E-EC06-B624-E67D7AF457BA}"/>
              </a:ext>
            </a:extLst>
          </p:cNvPr>
          <p:cNvPicPr>
            <a:picLocks noChangeAspect="1"/>
          </p:cNvPicPr>
          <p:nvPr/>
        </p:nvPicPr>
        <p:blipFill rotWithShape="1">
          <a:blip r:embed="rId3"/>
          <a:srcRect l="89" t="12382" r="-89" b="12617"/>
          <a:stretch/>
        </p:blipFill>
        <p:spPr>
          <a:xfrm>
            <a:off x="0" y="-10776"/>
            <a:ext cx="12192000" cy="6858000"/>
          </a:xfrm>
          <a:prstGeom prst="rect">
            <a:avLst/>
          </a:prstGeom>
        </p:spPr>
      </p:pic>
      <p:sp>
        <p:nvSpPr>
          <p:cNvPr id="2" name="Title 1">
            <a:extLst>
              <a:ext uri="{FF2B5EF4-FFF2-40B4-BE49-F238E27FC236}">
                <a16:creationId xmlns:a16="http://schemas.microsoft.com/office/drawing/2014/main" id="{8A0D175E-45F7-2525-8DBC-2A6EDFCC4C63}"/>
              </a:ext>
            </a:extLst>
          </p:cNvPr>
          <p:cNvSpPr>
            <a:spLocks noGrp="1"/>
          </p:cNvSpPr>
          <p:nvPr>
            <p:ph type="ctrTitle"/>
          </p:nvPr>
        </p:nvSpPr>
        <p:spPr>
          <a:xfrm>
            <a:off x="0" y="4278085"/>
            <a:ext cx="12192000" cy="2569139"/>
          </a:xfrm>
          <a:solidFill>
            <a:schemeClr val="bg1">
              <a:alpha val="45882"/>
            </a:schemeClr>
          </a:solidFill>
        </p:spPr>
        <p:txBody>
          <a:bodyPr lIns="274320" anchor="ctr">
            <a:normAutofit/>
          </a:bodyPr>
          <a:lstStyle/>
          <a:p>
            <a:pPr lvl="0" algn="l">
              <a:spcBef>
                <a:spcPts val="1000"/>
              </a:spcBef>
            </a:pPr>
            <a:r>
              <a:rPr lang="en-US" sz="4000" dirty="0"/>
              <a:t>Effects of hypoxia on coupled iron and carbon cycling differ by timescale in two freshwater reservoirs</a:t>
            </a:r>
            <a:br>
              <a:rPr lang="en-US" sz="4400" dirty="0"/>
            </a:br>
            <a:r>
              <a:rPr lang="en-US" sz="1200" dirty="0"/>
              <a:t> </a:t>
            </a:r>
            <a:br>
              <a:rPr lang="en-US" sz="4400" dirty="0"/>
            </a:br>
            <a:r>
              <a:rPr lang="en-US" sz="2400" dirty="0">
                <a:solidFill>
                  <a:prstClr val="black"/>
                </a:solidFill>
                <a:ea typeface="+mn-ea"/>
                <a:cs typeface="+mn-cs"/>
              </a:rPr>
              <a:t>Abigail Lewis, Madeline Schreiber, B. R. Niederlehner, Arpita Das, Nick Hammond, </a:t>
            </a:r>
            <a:br>
              <a:rPr lang="en-US" sz="2400" dirty="0">
                <a:solidFill>
                  <a:prstClr val="black"/>
                </a:solidFill>
                <a:ea typeface="+mn-ea"/>
                <a:cs typeface="+mn-cs"/>
              </a:rPr>
            </a:br>
            <a:r>
              <a:rPr lang="en-US" sz="2400" dirty="0">
                <a:solidFill>
                  <a:prstClr val="black"/>
                </a:solidFill>
                <a:ea typeface="+mn-ea"/>
                <a:cs typeface="+mn-cs"/>
              </a:rPr>
              <a:t>Mary Lofton, Heather Wander, Cayelan Carey</a:t>
            </a:r>
            <a:endParaRPr lang="en-US" sz="4400" dirty="0"/>
          </a:p>
        </p:txBody>
      </p:sp>
      <p:sp>
        <p:nvSpPr>
          <p:cNvPr id="7" name="TextBox 6">
            <a:extLst>
              <a:ext uri="{FF2B5EF4-FFF2-40B4-BE49-F238E27FC236}">
                <a16:creationId xmlns:a16="http://schemas.microsoft.com/office/drawing/2014/main" id="{BF26455B-EAB1-B5A0-E6D1-281315EC327D}"/>
              </a:ext>
            </a:extLst>
          </p:cNvPr>
          <p:cNvSpPr txBox="1"/>
          <p:nvPr/>
        </p:nvSpPr>
        <p:spPr>
          <a:xfrm>
            <a:off x="9601739" y="6488668"/>
            <a:ext cx="2639762" cy="369332"/>
          </a:xfrm>
          <a:prstGeom prst="rect">
            <a:avLst/>
          </a:prstGeom>
          <a:noFill/>
        </p:spPr>
        <p:txBody>
          <a:bodyPr wrap="none" rtlCol="0">
            <a:spAutoFit/>
          </a:bodyPr>
          <a:lstStyle/>
          <a:p>
            <a:r>
              <a:rPr lang="en-US" dirty="0">
                <a:solidFill>
                  <a:schemeClr val="tx1">
                    <a:alpha val="30000"/>
                  </a:schemeClr>
                </a:solidFill>
              </a:rPr>
              <a:t>photo by Heather Wander</a:t>
            </a:r>
          </a:p>
        </p:txBody>
      </p:sp>
    </p:spTree>
    <p:extLst>
      <p:ext uri="{BB962C8B-B14F-4D97-AF65-F5344CB8AC3E}">
        <p14:creationId xmlns:p14="http://schemas.microsoft.com/office/powerpoint/2010/main" val="15019885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CDF48838-C37C-D6EA-6E02-5DDC9A28E907}"/>
              </a:ext>
            </a:extLst>
          </p:cNvPr>
          <p:cNvPicPr>
            <a:picLocks noChangeAspect="1"/>
          </p:cNvPicPr>
          <p:nvPr/>
        </p:nvPicPr>
        <p:blipFill rotWithShape="1">
          <a:blip r:embed="rId3"/>
          <a:srcRect l="722" t="-376" r="-722" b="35170"/>
          <a:stretch/>
        </p:blipFill>
        <p:spPr>
          <a:xfrm>
            <a:off x="509406" y="1404309"/>
            <a:ext cx="6645600" cy="5416620"/>
          </a:xfrm>
          <a:prstGeom prst="rect">
            <a:avLst/>
          </a:prstGeom>
          <a:ln>
            <a:noFill/>
          </a:ln>
        </p:spPr>
      </p:pic>
      <p:sp>
        <p:nvSpPr>
          <p:cNvPr id="95" name="Title 94">
            <a:extLst>
              <a:ext uri="{FF2B5EF4-FFF2-40B4-BE49-F238E27FC236}">
                <a16:creationId xmlns:a16="http://schemas.microsoft.com/office/drawing/2014/main" id="{B0701943-7BFD-A464-C21A-E809B878F540}"/>
              </a:ext>
            </a:extLst>
          </p:cNvPr>
          <p:cNvSpPr>
            <a:spLocks noGrp="1"/>
          </p:cNvSpPr>
          <p:nvPr>
            <p:ph type="title"/>
          </p:nvPr>
        </p:nvSpPr>
        <p:spPr/>
        <p:txBody>
          <a:bodyPr anchor="t">
            <a:normAutofit/>
          </a:bodyPr>
          <a:lstStyle/>
          <a:p>
            <a:r>
              <a:rPr lang="en-US" sz="3600" dirty="0"/>
              <a:t>Over short timescales, low-oxygen conditions decrease carbon burial</a:t>
            </a:r>
          </a:p>
        </p:txBody>
      </p:sp>
      <p:pic>
        <p:nvPicPr>
          <p:cNvPr id="12290" name="Picture 2" descr="Website — Law Offices at 7905 Forsyth">
            <a:extLst>
              <a:ext uri="{FF2B5EF4-FFF2-40B4-BE49-F238E27FC236}">
                <a16:creationId xmlns:a16="http://schemas.microsoft.com/office/drawing/2014/main" id="{5F959609-B794-EC3E-5E4A-8E4766C6D7C9}"/>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8110604" y="2300288"/>
            <a:ext cx="3471796" cy="350349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8C77DFF-9580-B1CD-365E-8920C4BB9B8E}"/>
              </a:ext>
            </a:extLst>
          </p:cNvPr>
          <p:cNvSpPr txBox="1"/>
          <p:nvPr/>
        </p:nvSpPr>
        <p:spPr>
          <a:xfrm>
            <a:off x="7783825" y="3055786"/>
            <a:ext cx="1945020" cy="369332"/>
          </a:xfrm>
          <a:prstGeom prst="rect">
            <a:avLst/>
          </a:prstGeom>
          <a:noFill/>
        </p:spPr>
        <p:txBody>
          <a:bodyPr wrap="none" rtlCol="0">
            <a:spAutoFit/>
          </a:bodyPr>
          <a:lstStyle/>
          <a:p>
            <a:r>
              <a:rPr lang="en-US" dirty="0"/>
              <a:t>Mineral protection</a:t>
            </a:r>
          </a:p>
        </p:txBody>
      </p:sp>
      <p:sp>
        <p:nvSpPr>
          <p:cNvPr id="13" name="TextBox 12">
            <a:extLst>
              <a:ext uri="{FF2B5EF4-FFF2-40B4-BE49-F238E27FC236}">
                <a16:creationId xmlns:a16="http://schemas.microsoft.com/office/drawing/2014/main" id="{31EE7BEC-B5CA-7EA4-0A43-04135CEBE884}"/>
              </a:ext>
            </a:extLst>
          </p:cNvPr>
          <p:cNvSpPr txBox="1"/>
          <p:nvPr/>
        </p:nvSpPr>
        <p:spPr>
          <a:xfrm>
            <a:off x="10149485" y="2426708"/>
            <a:ext cx="1242969" cy="369332"/>
          </a:xfrm>
          <a:prstGeom prst="rect">
            <a:avLst/>
          </a:prstGeom>
          <a:noFill/>
        </p:spPr>
        <p:txBody>
          <a:bodyPr wrap="none" rtlCol="0">
            <a:spAutoFit/>
          </a:bodyPr>
          <a:lstStyle/>
          <a:p>
            <a:r>
              <a:rPr lang="en-US" dirty="0"/>
              <a:t>Respiration</a:t>
            </a:r>
          </a:p>
        </p:txBody>
      </p:sp>
      <p:sp>
        <p:nvSpPr>
          <p:cNvPr id="8" name="TextBox 7">
            <a:extLst>
              <a:ext uri="{FF2B5EF4-FFF2-40B4-BE49-F238E27FC236}">
                <a16:creationId xmlns:a16="http://schemas.microsoft.com/office/drawing/2014/main" id="{BA91BF26-F709-BC6D-963B-80BFBC6B3E9E}"/>
              </a:ext>
            </a:extLst>
          </p:cNvPr>
          <p:cNvSpPr txBox="1"/>
          <p:nvPr/>
        </p:nvSpPr>
        <p:spPr>
          <a:xfrm rot="16200000">
            <a:off x="-663698" y="4997464"/>
            <a:ext cx="2218767" cy="523220"/>
          </a:xfrm>
          <a:prstGeom prst="rect">
            <a:avLst/>
          </a:prstGeom>
          <a:solidFill>
            <a:schemeClr val="bg1"/>
          </a:solidFill>
        </p:spPr>
        <p:txBody>
          <a:bodyPr wrap="square" rtlCol="0">
            <a:spAutoFit/>
          </a:bodyPr>
          <a:lstStyle/>
          <a:p>
            <a:pPr algn="ctr"/>
            <a:r>
              <a:rPr lang="en-US" sz="1400" dirty="0">
                <a:latin typeface="Arial" panose="020B0604020202020204" pitchFamily="34" charset="0"/>
                <a:cs typeface="Arial" panose="020B0604020202020204" pitchFamily="34" charset="0"/>
              </a:rPr>
              <a:t>Organic carbon</a:t>
            </a:r>
          </a:p>
          <a:p>
            <a:pPr algn="ctr"/>
            <a:r>
              <a:rPr lang="en-US" sz="1400" dirty="0">
                <a:latin typeface="Arial" panose="020B0604020202020204" pitchFamily="34" charset="0"/>
                <a:cs typeface="Arial" panose="020B0604020202020204" pitchFamily="34" charset="0"/>
              </a:rPr>
              <a:t>(% sediment mass)</a:t>
            </a:r>
          </a:p>
        </p:txBody>
      </p:sp>
      <p:sp>
        <p:nvSpPr>
          <p:cNvPr id="10" name="Rectangle 9">
            <a:extLst>
              <a:ext uri="{FF2B5EF4-FFF2-40B4-BE49-F238E27FC236}">
                <a16:creationId xmlns:a16="http://schemas.microsoft.com/office/drawing/2014/main" id="{0FE94E45-7961-350D-7DE8-DD308821BC92}"/>
              </a:ext>
            </a:extLst>
          </p:cNvPr>
          <p:cNvSpPr/>
          <p:nvPr/>
        </p:nvSpPr>
        <p:spPr>
          <a:xfrm>
            <a:off x="1821771" y="1526519"/>
            <a:ext cx="1102798" cy="2189564"/>
          </a:xfrm>
          <a:prstGeom prst="rect">
            <a:avLst/>
          </a:prstGeom>
          <a:solidFill>
            <a:srgbClr val="FEB9B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20BC445-9A52-085F-C872-ADBBA0CE634C}"/>
              </a:ext>
            </a:extLst>
          </p:cNvPr>
          <p:cNvSpPr/>
          <p:nvPr/>
        </p:nvSpPr>
        <p:spPr>
          <a:xfrm>
            <a:off x="3782778" y="1516592"/>
            <a:ext cx="849678" cy="2189564"/>
          </a:xfrm>
          <a:prstGeom prst="rect">
            <a:avLst/>
          </a:prstGeom>
          <a:solidFill>
            <a:srgbClr val="FEB9B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6B90AE8-4E8B-2F86-5D39-74B77808CC83}"/>
              </a:ext>
            </a:extLst>
          </p:cNvPr>
          <p:cNvSpPr/>
          <p:nvPr/>
        </p:nvSpPr>
        <p:spPr>
          <a:xfrm>
            <a:off x="1712322" y="4321838"/>
            <a:ext cx="1102798" cy="2189564"/>
          </a:xfrm>
          <a:prstGeom prst="rect">
            <a:avLst/>
          </a:prstGeom>
          <a:solidFill>
            <a:srgbClr val="FEB9B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2BBC78E-896E-B9C4-6CA9-3C51CA7A65CF}"/>
              </a:ext>
            </a:extLst>
          </p:cNvPr>
          <p:cNvSpPr/>
          <p:nvPr/>
        </p:nvSpPr>
        <p:spPr>
          <a:xfrm>
            <a:off x="3740386" y="4321838"/>
            <a:ext cx="892070" cy="2189564"/>
          </a:xfrm>
          <a:prstGeom prst="rect">
            <a:avLst/>
          </a:prstGeom>
          <a:solidFill>
            <a:srgbClr val="FEB9B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9C2051F-7BD0-2C8B-B3F1-CBCE9BD55FA4}"/>
              </a:ext>
            </a:extLst>
          </p:cNvPr>
          <p:cNvSpPr/>
          <p:nvPr/>
        </p:nvSpPr>
        <p:spPr>
          <a:xfrm>
            <a:off x="1202228" y="1532128"/>
            <a:ext cx="619544" cy="2179637"/>
          </a:xfrm>
          <a:prstGeom prst="rect">
            <a:avLst/>
          </a:prstGeom>
          <a:solidFill>
            <a:srgbClr val="A2C9F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856940F-974B-CDB9-7B5C-31059A3042D4}"/>
              </a:ext>
            </a:extLst>
          </p:cNvPr>
          <p:cNvSpPr/>
          <p:nvPr/>
        </p:nvSpPr>
        <p:spPr>
          <a:xfrm>
            <a:off x="1069867" y="1490869"/>
            <a:ext cx="132360" cy="2189564"/>
          </a:xfrm>
          <a:prstGeom prst="rect">
            <a:avLst/>
          </a:prstGeom>
          <a:solidFill>
            <a:srgbClr val="FEB9B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28AEF1D-75B5-7BB5-C41C-F56214E790BB}"/>
              </a:ext>
            </a:extLst>
          </p:cNvPr>
          <p:cNvSpPr/>
          <p:nvPr/>
        </p:nvSpPr>
        <p:spPr>
          <a:xfrm>
            <a:off x="2931335" y="1531482"/>
            <a:ext cx="849677" cy="2179637"/>
          </a:xfrm>
          <a:prstGeom prst="rect">
            <a:avLst/>
          </a:prstGeom>
          <a:solidFill>
            <a:srgbClr val="A2C9F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B59F489-3753-4BFC-9043-3E96570B6388}"/>
              </a:ext>
            </a:extLst>
          </p:cNvPr>
          <p:cNvSpPr/>
          <p:nvPr/>
        </p:nvSpPr>
        <p:spPr>
          <a:xfrm>
            <a:off x="4632457" y="1536446"/>
            <a:ext cx="153582" cy="2179637"/>
          </a:xfrm>
          <a:prstGeom prst="rect">
            <a:avLst/>
          </a:prstGeom>
          <a:solidFill>
            <a:srgbClr val="A2C9F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0553776-E582-AED1-8E7E-F3C4CAF77EE2}"/>
              </a:ext>
            </a:extLst>
          </p:cNvPr>
          <p:cNvSpPr/>
          <p:nvPr/>
        </p:nvSpPr>
        <p:spPr>
          <a:xfrm>
            <a:off x="913513" y="4321838"/>
            <a:ext cx="132360" cy="2189564"/>
          </a:xfrm>
          <a:prstGeom prst="rect">
            <a:avLst/>
          </a:prstGeom>
          <a:solidFill>
            <a:srgbClr val="FEB9B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BF4F50E-0815-D60E-E0CD-0EE0BB4F1525}"/>
              </a:ext>
            </a:extLst>
          </p:cNvPr>
          <p:cNvSpPr/>
          <p:nvPr/>
        </p:nvSpPr>
        <p:spPr>
          <a:xfrm>
            <a:off x="1075841" y="4299398"/>
            <a:ext cx="630869" cy="2179637"/>
          </a:xfrm>
          <a:prstGeom prst="rect">
            <a:avLst/>
          </a:prstGeom>
          <a:solidFill>
            <a:srgbClr val="A2C9F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26FFEEB-7AE5-2D24-E768-CF5503CD5E36}"/>
              </a:ext>
            </a:extLst>
          </p:cNvPr>
          <p:cNvSpPr/>
          <p:nvPr/>
        </p:nvSpPr>
        <p:spPr>
          <a:xfrm>
            <a:off x="2865152" y="4299398"/>
            <a:ext cx="869623" cy="2179637"/>
          </a:xfrm>
          <a:prstGeom prst="rect">
            <a:avLst/>
          </a:prstGeom>
          <a:solidFill>
            <a:srgbClr val="A2C9F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5283952-C304-2FF6-3CDC-13AD9D8C4104}"/>
              </a:ext>
            </a:extLst>
          </p:cNvPr>
          <p:cNvSpPr/>
          <p:nvPr/>
        </p:nvSpPr>
        <p:spPr>
          <a:xfrm>
            <a:off x="4638067" y="4303715"/>
            <a:ext cx="153582" cy="2179637"/>
          </a:xfrm>
          <a:prstGeom prst="rect">
            <a:avLst/>
          </a:prstGeom>
          <a:solidFill>
            <a:srgbClr val="A2C9F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D4D8FBDF-A441-DBC8-50AA-56218423B829}"/>
              </a:ext>
            </a:extLst>
          </p:cNvPr>
          <p:cNvSpPr txBox="1"/>
          <p:nvPr/>
        </p:nvSpPr>
        <p:spPr>
          <a:xfrm rot="16200000">
            <a:off x="-769144" y="2201485"/>
            <a:ext cx="2462419" cy="523220"/>
          </a:xfrm>
          <a:prstGeom prst="rect">
            <a:avLst/>
          </a:prstGeom>
          <a:solidFill>
            <a:schemeClr val="bg1"/>
          </a:solidFill>
        </p:spPr>
        <p:txBody>
          <a:bodyPr wrap="square" rtlCol="0">
            <a:spAutoFit/>
          </a:bodyPr>
          <a:lstStyle/>
          <a:p>
            <a:r>
              <a:rPr lang="en-US" sz="1400" dirty="0">
                <a:latin typeface="Arial" panose="020B0604020202020204" pitchFamily="34" charset="0"/>
                <a:cs typeface="Arial" panose="020B0604020202020204" pitchFamily="34" charset="0"/>
              </a:rPr>
              <a:t>Iron-bound organic carbon</a:t>
            </a:r>
          </a:p>
          <a:p>
            <a:pPr algn="ctr"/>
            <a:r>
              <a:rPr lang="en-US" sz="1400" dirty="0">
                <a:latin typeface="Arial" panose="020B0604020202020204" pitchFamily="34" charset="0"/>
                <a:cs typeface="Arial" panose="020B0604020202020204" pitchFamily="34" charset="0"/>
              </a:rPr>
              <a:t>(µmol/g sediment)</a:t>
            </a:r>
          </a:p>
        </p:txBody>
      </p:sp>
    </p:spTree>
    <p:extLst>
      <p:ext uri="{BB962C8B-B14F-4D97-AF65-F5344CB8AC3E}">
        <p14:creationId xmlns:p14="http://schemas.microsoft.com/office/powerpoint/2010/main" val="309483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A6E2F-0A4D-D894-1EF7-7D9546A32F1E}"/>
              </a:ext>
            </a:extLst>
          </p:cNvPr>
          <p:cNvSpPr>
            <a:spLocks noGrp="1"/>
          </p:cNvSpPr>
          <p:nvPr>
            <p:ph type="title"/>
          </p:nvPr>
        </p:nvSpPr>
        <p:spPr/>
        <p:txBody>
          <a:bodyPr>
            <a:normAutofit/>
          </a:bodyPr>
          <a:lstStyle/>
          <a:p>
            <a:r>
              <a:rPr lang="en-US" sz="4000" dirty="0"/>
              <a:t>Anoxia leads to release of iron from sediments</a:t>
            </a:r>
          </a:p>
        </p:txBody>
      </p:sp>
      <p:pic>
        <p:nvPicPr>
          <p:cNvPr id="4" name="Picture 3">
            <a:extLst>
              <a:ext uri="{FF2B5EF4-FFF2-40B4-BE49-F238E27FC236}">
                <a16:creationId xmlns:a16="http://schemas.microsoft.com/office/drawing/2014/main" id="{19FD9462-7637-F049-6359-E2C85B9B1A74}"/>
              </a:ext>
            </a:extLst>
          </p:cNvPr>
          <p:cNvPicPr>
            <a:picLocks noChangeAspect="1"/>
          </p:cNvPicPr>
          <p:nvPr/>
        </p:nvPicPr>
        <p:blipFill>
          <a:blip r:embed="rId3"/>
          <a:stretch>
            <a:fillRect/>
          </a:stretch>
        </p:blipFill>
        <p:spPr>
          <a:xfrm>
            <a:off x="1638300" y="2035175"/>
            <a:ext cx="8915400" cy="4457700"/>
          </a:xfrm>
          <a:prstGeom prst="rect">
            <a:avLst/>
          </a:prstGeom>
        </p:spPr>
      </p:pic>
    </p:spTree>
    <p:extLst>
      <p:ext uri="{BB962C8B-B14F-4D97-AF65-F5344CB8AC3E}">
        <p14:creationId xmlns:p14="http://schemas.microsoft.com/office/powerpoint/2010/main" val="1254248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0508C7-A378-0D83-6120-0A8B08D86FF6}"/>
              </a:ext>
            </a:extLst>
          </p:cNvPr>
          <p:cNvPicPr>
            <a:picLocks noChangeAspect="1"/>
          </p:cNvPicPr>
          <p:nvPr/>
        </p:nvPicPr>
        <p:blipFill>
          <a:blip r:embed="rId3"/>
          <a:stretch>
            <a:fillRect/>
          </a:stretch>
        </p:blipFill>
        <p:spPr>
          <a:xfrm>
            <a:off x="2743200" y="1796142"/>
            <a:ext cx="5905500" cy="5061857"/>
          </a:xfrm>
          <a:prstGeom prst="rect">
            <a:avLst/>
          </a:prstGeom>
        </p:spPr>
      </p:pic>
      <p:pic>
        <p:nvPicPr>
          <p:cNvPr id="11" name="Picture 10">
            <a:extLst>
              <a:ext uri="{FF2B5EF4-FFF2-40B4-BE49-F238E27FC236}">
                <a16:creationId xmlns:a16="http://schemas.microsoft.com/office/drawing/2014/main" id="{79D1ADE6-AB19-F29F-A3AC-826F9CA1F4C2}"/>
              </a:ext>
            </a:extLst>
          </p:cNvPr>
          <p:cNvPicPr>
            <a:picLocks noChangeAspect="1"/>
          </p:cNvPicPr>
          <p:nvPr/>
        </p:nvPicPr>
        <p:blipFill>
          <a:blip r:embed="rId4"/>
          <a:stretch>
            <a:fillRect/>
          </a:stretch>
        </p:blipFill>
        <p:spPr>
          <a:xfrm>
            <a:off x="2743200" y="1796142"/>
            <a:ext cx="5905500" cy="5061857"/>
          </a:xfrm>
          <a:prstGeom prst="rect">
            <a:avLst/>
          </a:prstGeom>
        </p:spPr>
      </p:pic>
      <p:sp>
        <p:nvSpPr>
          <p:cNvPr id="6" name="Rectangle 5">
            <a:extLst>
              <a:ext uri="{FF2B5EF4-FFF2-40B4-BE49-F238E27FC236}">
                <a16:creationId xmlns:a16="http://schemas.microsoft.com/office/drawing/2014/main" id="{87BB364C-AE81-933D-B510-47058607BCE8}"/>
              </a:ext>
            </a:extLst>
          </p:cNvPr>
          <p:cNvSpPr/>
          <p:nvPr/>
        </p:nvSpPr>
        <p:spPr>
          <a:xfrm>
            <a:off x="3517868" y="1925994"/>
            <a:ext cx="3708105" cy="3824080"/>
          </a:xfrm>
          <a:prstGeom prst="rect">
            <a:avLst/>
          </a:prstGeom>
          <a:solidFill>
            <a:srgbClr val="A2C9FD">
              <a:alpha val="1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3FD9260-C149-C602-149F-F4BFB7CB6774}"/>
              </a:ext>
            </a:extLst>
          </p:cNvPr>
          <p:cNvSpPr/>
          <p:nvPr/>
        </p:nvSpPr>
        <p:spPr>
          <a:xfrm>
            <a:off x="7225973" y="1925996"/>
            <a:ext cx="1282768" cy="3824078"/>
          </a:xfrm>
          <a:prstGeom prst="rect">
            <a:avLst/>
          </a:prstGeom>
          <a:solidFill>
            <a:srgbClr val="FEB9BD">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137507-1ACB-3522-5AB1-907C3C83A0E2}"/>
              </a:ext>
            </a:extLst>
          </p:cNvPr>
          <p:cNvSpPr>
            <a:spLocks noGrp="1"/>
          </p:cNvSpPr>
          <p:nvPr>
            <p:ph type="title"/>
          </p:nvPr>
        </p:nvSpPr>
        <p:spPr/>
        <p:txBody>
          <a:bodyPr>
            <a:normAutofit/>
          </a:bodyPr>
          <a:lstStyle/>
          <a:p>
            <a:r>
              <a:rPr lang="en-US" sz="3200" dirty="0"/>
              <a:t>Multiannual oxygenation history provides a basis for understanding long-term effects of hypoxia</a:t>
            </a:r>
          </a:p>
        </p:txBody>
      </p:sp>
      <p:sp>
        <p:nvSpPr>
          <p:cNvPr id="3" name="TextBox 2">
            <a:extLst>
              <a:ext uri="{FF2B5EF4-FFF2-40B4-BE49-F238E27FC236}">
                <a16:creationId xmlns:a16="http://schemas.microsoft.com/office/drawing/2014/main" id="{4046144B-D56A-F5B6-5C72-0381AE4254B9}"/>
              </a:ext>
            </a:extLst>
          </p:cNvPr>
          <p:cNvSpPr txBox="1"/>
          <p:nvPr/>
        </p:nvSpPr>
        <p:spPr>
          <a:xfrm rot="16200000">
            <a:off x="1139873" y="3759411"/>
            <a:ext cx="3611992" cy="369332"/>
          </a:xfrm>
          <a:prstGeom prst="rect">
            <a:avLst/>
          </a:prstGeom>
          <a:solidFill>
            <a:schemeClr val="bg1"/>
          </a:solidFill>
        </p:spPr>
        <p:txBody>
          <a:bodyPr wrap="square" rtlCol="0">
            <a:spAutoFit/>
          </a:bodyPr>
          <a:lstStyle/>
          <a:p>
            <a:pPr algn="ctr"/>
            <a:r>
              <a:rPr lang="en-US" dirty="0">
                <a:latin typeface="Arial" panose="020B0604020202020204" pitchFamily="34" charset="0"/>
                <a:cs typeface="Arial" panose="020B0604020202020204" pitchFamily="34" charset="0"/>
              </a:rPr>
              <a:t>Bottom-water oxygen (mg/L)</a:t>
            </a:r>
          </a:p>
        </p:txBody>
      </p:sp>
    </p:spTree>
    <p:extLst>
      <p:ext uri="{BB962C8B-B14F-4D97-AF65-F5344CB8AC3E}">
        <p14:creationId xmlns:p14="http://schemas.microsoft.com/office/powerpoint/2010/main" val="2766568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92B810-64C7-E521-92F7-BE5F6177DB30}"/>
              </a:ext>
            </a:extLst>
          </p:cNvPr>
          <p:cNvSpPr>
            <a:spLocks noGrp="1"/>
          </p:cNvSpPr>
          <p:nvPr>
            <p:ph type="title"/>
          </p:nvPr>
        </p:nvSpPr>
        <p:spPr/>
        <p:txBody>
          <a:bodyPr anchor="t">
            <a:normAutofit/>
          </a:bodyPr>
          <a:lstStyle/>
          <a:p>
            <a:r>
              <a:rPr lang="en-US" sz="3200" dirty="0"/>
              <a:t>Over multiannual timescales, low-oxygen conditions increase carbon burial</a:t>
            </a:r>
          </a:p>
        </p:txBody>
      </p:sp>
      <p:pic>
        <p:nvPicPr>
          <p:cNvPr id="5" name="Content Placeholder 4">
            <a:extLst>
              <a:ext uri="{FF2B5EF4-FFF2-40B4-BE49-F238E27FC236}">
                <a16:creationId xmlns:a16="http://schemas.microsoft.com/office/drawing/2014/main" id="{29900BB6-9339-568C-6A26-B32467E17689}"/>
              </a:ext>
            </a:extLst>
          </p:cNvPr>
          <p:cNvPicPr>
            <a:picLocks noGrp="1" noChangeAspect="1"/>
          </p:cNvPicPr>
          <p:nvPr>
            <p:ph idx="4294967295"/>
          </p:nvPr>
        </p:nvPicPr>
        <p:blipFill rotWithShape="1">
          <a:blip r:embed="rId3"/>
          <a:srcRect r="66157" b="51189"/>
          <a:stretch/>
        </p:blipFill>
        <p:spPr>
          <a:xfrm>
            <a:off x="362494" y="1652586"/>
            <a:ext cx="2455461" cy="3541815"/>
          </a:xfrm>
        </p:spPr>
      </p:pic>
      <p:pic>
        <p:nvPicPr>
          <p:cNvPr id="7" name="Content Placeholder 4">
            <a:extLst>
              <a:ext uri="{FF2B5EF4-FFF2-40B4-BE49-F238E27FC236}">
                <a16:creationId xmlns:a16="http://schemas.microsoft.com/office/drawing/2014/main" id="{32CA0B5D-44EB-2204-A7D6-A09790E5FAF2}"/>
              </a:ext>
            </a:extLst>
          </p:cNvPr>
          <p:cNvPicPr>
            <a:picLocks noChangeAspect="1"/>
          </p:cNvPicPr>
          <p:nvPr/>
        </p:nvPicPr>
        <p:blipFill rotWithShape="1">
          <a:blip r:embed="rId3"/>
          <a:srcRect t="48958" r="67096" b="2231"/>
          <a:stretch/>
        </p:blipFill>
        <p:spPr>
          <a:xfrm>
            <a:off x="6900916" y="1615601"/>
            <a:ext cx="2443469" cy="3625116"/>
          </a:xfrm>
          <a:prstGeom prst="rect">
            <a:avLst/>
          </a:prstGeom>
        </p:spPr>
      </p:pic>
      <p:pic>
        <p:nvPicPr>
          <p:cNvPr id="45" name="Picture 2" descr="Website — Law Offices at 7905 Forsyth">
            <a:extLst>
              <a:ext uri="{FF2B5EF4-FFF2-40B4-BE49-F238E27FC236}">
                <a16:creationId xmlns:a16="http://schemas.microsoft.com/office/drawing/2014/main" id="{E602F76E-F359-0B57-5AF9-D8505A7862B9}"/>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4221" y="4418338"/>
            <a:ext cx="2806127" cy="2891385"/>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F07D5E07-888D-4B92-0623-C48548A27518}"/>
              </a:ext>
            </a:extLst>
          </p:cNvPr>
          <p:cNvSpPr txBox="1"/>
          <p:nvPr/>
        </p:nvSpPr>
        <p:spPr>
          <a:xfrm>
            <a:off x="3256830" y="5567845"/>
            <a:ext cx="1945020" cy="369332"/>
          </a:xfrm>
          <a:prstGeom prst="rect">
            <a:avLst/>
          </a:prstGeom>
          <a:noFill/>
        </p:spPr>
        <p:txBody>
          <a:bodyPr wrap="none" rtlCol="0">
            <a:spAutoFit/>
          </a:bodyPr>
          <a:lstStyle/>
          <a:p>
            <a:r>
              <a:rPr lang="en-US" dirty="0"/>
              <a:t>Mineral protection</a:t>
            </a:r>
          </a:p>
        </p:txBody>
      </p:sp>
      <p:sp>
        <p:nvSpPr>
          <p:cNvPr id="47" name="TextBox 46">
            <a:extLst>
              <a:ext uri="{FF2B5EF4-FFF2-40B4-BE49-F238E27FC236}">
                <a16:creationId xmlns:a16="http://schemas.microsoft.com/office/drawing/2014/main" id="{72FA73B1-0953-5117-C93D-94C78D74E70D}"/>
              </a:ext>
            </a:extLst>
          </p:cNvPr>
          <p:cNvSpPr txBox="1"/>
          <p:nvPr/>
        </p:nvSpPr>
        <p:spPr>
          <a:xfrm>
            <a:off x="7075727" y="5774700"/>
            <a:ext cx="1242969" cy="369332"/>
          </a:xfrm>
          <a:prstGeom prst="rect">
            <a:avLst/>
          </a:prstGeom>
          <a:noFill/>
        </p:spPr>
        <p:txBody>
          <a:bodyPr wrap="none" rtlCol="0">
            <a:spAutoFit/>
          </a:bodyPr>
          <a:lstStyle/>
          <a:p>
            <a:r>
              <a:rPr lang="en-US" dirty="0"/>
              <a:t>Respiration</a:t>
            </a:r>
          </a:p>
        </p:txBody>
      </p:sp>
      <p:sp>
        <p:nvSpPr>
          <p:cNvPr id="48" name="TextBox 47">
            <a:extLst>
              <a:ext uri="{FF2B5EF4-FFF2-40B4-BE49-F238E27FC236}">
                <a16:creationId xmlns:a16="http://schemas.microsoft.com/office/drawing/2014/main" id="{ED61FB86-38D6-2E50-EB2D-A8F3AB5327C3}"/>
              </a:ext>
            </a:extLst>
          </p:cNvPr>
          <p:cNvSpPr txBox="1"/>
          <p:nvPr/>
        </p:nvSpPr>
        <p:spPr>
          <a:xfrm>
            <a:off x="549468" y="4928274"/>
            <a:ext cx="1277914" cy="307777"/>
          </a:xfrm>
          <a:prstGeom prst="rect">
            <a:avLst/>
          </a:prstGeom>
          <a:noFill/>
        </p:spPr>
        <p:txBody>
          <a:bodyPr wrap="none" rtlCol="0">
            <a:spAutoFit/>
          </a:bodyPr>
          <a:lstStyle/>
          <a:p>
            <a:r>
              <a:rPr lang="en-US" sz="1400" dirty="0">
                <a:solidFill>
                  <a:schemeClr val="bg2">
                    <a:lumMod val="25000"/>
                  </a:schemeClr>
                </a:solidFill>
                <a:latin typeface="Arial" panose="020B0604020202020204" pitchFamily="34" charset="0"/>
                <a:cs typeface="Arial" panose="020B0604020202020204" pitchFamily="34" charset="0"/>
              </a:rPr>
              <a:t>(high-oxygen)</a:t>
            </a:r>
          </a:p>
        </p:txBody>
      </p:sp>
      <p:sp>
        <p:nvSpPr>
          <p:cNvPr id="49" name="TextBox 48">
            <a:extLst>
              <a:ext uri="{FF2B5EF4-FFF2-40B4-BE49-F238E27FC236}">
                <a16:creationId xmlns:a16="http://schemas.microsoft.com/office/drawing/2014/main" id="{636F13DC-4F9B-87CC-121C-CDFDB44EE536}"/>
              </a:ext>
            </a:extLst>
          </p:cNvPr>
          <p:cNvSpPr txBox="1"/>
          <p:nvPr/>
        </p:nvSpPr>
        <p:spPr>
          <a:xfrm>
            <a:off x="1817107" y="4945068"/>
            <a:ext cx="1208985" cy="307777"/>
          </a:xfrm>
          <a:prstGeom prst="rect">
            <a:avLst/>
          </a:prstGeom>
          <a:noFill/>
        </p:spPr>
        <p:txBody>
          <a:bodyPr wrap="none" rtlCol="0">
            <a:spAutoFit/>
          </a:bodyPr>
          <a:lstStyle/>
          <a:p>
            <a:r>
              <a:rPr lang="en-US" sz="1400" dirty="0">
                <a:solidFill>
                  <a:schemeClr val="bg2">
                    <a:lumMod val="25000"/>
                  </a:schemeClr>
                </a:solidFill>
                <a:latin typeface="Arial" panose="020B0604020202020204" pitchFamily="34" charset="0"/>
                <a:cs typeface="Arial" panose="020B0604020202020204" pitchFamily="34" charset="0"/>
              </a:rPr>
              <a:t>(low-oxygen)</a:t>
            </a:r>
          </a:p>
        </p:txBody>
      </p:sp>
      <p:sp>
        <p:nvSpPr>
          <p:cNvPr id="14" name="TextBox 13">
            <a:extLst>
              <a:ext uri="{FF2B5EF4-FFF2-40B4-BE49-F238E27FC236}">
                <a16:creationId xmlns:a16="http://schemas.microsoft.com/office/drawing/2014/main" id="{0DAA13B2-FBBD-9ABC-A8CF-A8DBF7250BEE}"/>
              </a:ext>
            </a:extLst>
          </p:cNvPr>
          <p:cNvSpPr txBox="1"/>
          <p:nvPr/>
        </p:nvSpPr>
        <p:spPr>
          <a:xfrm rot="16200000">
            <a:off x="-867220" y="3257880"/>
            <a:ext cx="2462419" cy="523220"/>
          </a:xfrm>
          <a:prstGeom prst="rect">
            <a:avLst/>
          </a:prstGeom>
          <a:solidFill>
            <a:schemeClr val="bg1"/>
          </a:solidFill>
        </p:spPr>
        <p:txBody>
          <a:bodyPr wrap="square" rtlCol="0">
            <a:spAutoFit/>
          </a:bodyPr>
          <a:lstStyle/>
          <a:p>
            <a:pPr algn="ctr"/>
            <a:r>
              <a:rPr lang="en-US" sz="1400" dirty="0">
                <a:latin typeface="Arial" panose="020B0604020202020204" pitchFamily="34" charset="0"/>
                <a:cs typeface="Arial" panose="020B0604020202020204" pitchFamily="34" charset="0"/>
              </a:rPr>
              <a:t>Iron-bound organic carbon</a:t>
            </a:r>
          </a:p>
          <a:p>
            <a:pPr algn="ctr"/>
            <a:r>
              <a:rPr lang="en-US" sz="1400" dirty="0">
                <a:latin typeface="Arial" panose="020B0604020202020204" pitchFamily="34" charset="0"/>
                <a:cs typeface="Arial" panose="020B0604020202020204" pitchFamily="34" charset="0"/>
              </a:rPr>
              <a:t>(µmol/g sediment)</a:t>
            </a:r>
          </a:p>
        </p:txBody>
      </p:sp>
      <p:sp>
        <p:nvSpPr>
          <p:cNvPr id="15" name="TextBox 14">
            <a:extLst>
              <a:ext uri="{FF2B5EF4-FFF2-40B4-BE49-F238E27FC236}">
                <a16:creationId xmlns:a16="http://schemas.microsoft.com/office/drawing/2014/main" id="{ACA7C384-CF38-E804-D1FE-77D7931C6897}"/>
              </a:ext>
            </a:extLst>
          </p:cNvPr>
          <p:cNvSpPr txBox="1"/>
          <p:nvPr/>
        </p:nvSpPr>
        <p:spPr>
          <a:xfrm rot="16200000">
            <a:off x="1860632" y="3257879"/>
            <a:ext cx="2218767" cy="523220"/>
          </a:xfrm>
          <a:prstGeom prst="rect">
            <a:avLst/>
          </a:prstGeom>
          <a:solidFill>
            <a:schemeClr val="bg1"/>
          </a:solidFill>
        </p:spPr>
        <p:txBody>
          <a:bodyPr wrap="square" rtlCol="0">
            <a:spAutoFit/>
          </a:bodyPr>
          <a:lstStyle/>
          <a:p>
            <a:pPr algn="ctr"/>
            <a:r>
              <a:rPr lang="en-US" sz="1400" dirty="0">
                <a:latin typeface="Arial" panose="020B0604020202020204" pitchFamily="34" charset="0"/>
                <a:cs typeface="Arial" panose="020B0604020202020204" pitchFamily="34" charset="0"/>
              </a:rPr>
              <a:t>Organic carbon</a:t>
            </a:r>
          </a:p>
          <a:p>
            <a:pPr algn="ctr"/>
            <a:r>
              <a:rPr lang="en-US" sz="1400" dirty="0">
                <a:latin typeface="Arial" panose="020B0604020202020204" pitchFamily="34" charset="0"/>
                <a:cs typeface="Arial" panose="020B0604020202020204" pitchFamily="34" charset="0"/>
              </a:rPr>
              <a:t>(% sediment mass)</a:t>
            </a:r>
          </a:p>
        </p:txBody>
      </p:sp>
      <p:pic>
        <p:nvPicPr>
          <p:cNvPr id="16" name="Content Placeholder 4">
            <a:extLst>
              <a:ext uri="{FF2B5EF4-FFF2-40B4-BE49-F238E27FC236}">
                <a16:creationId xmlns:a16="http://schemas.microsoft.com/office/drawing/2014/main" id="{10471D8F-E91C-E24D-D886-B08884DEF739}"/>
              </a:ext>
            </a:extLst>
          </p:cNvPr>
          <p:cNvPicPr>
            <a:picLocks noChangeAspect="1"/>
          </p:cNvPicPr>
          <p:nvPr/>
        </p:nvPicPr>
        <p:blipFill rotWithShape="1">
          <a:blip r:embed="rId3"/>
          <a:srcRect l="37842" r="33079" b="51189"/>
          <a:stretch/>
        </p:blipFill>
        <p:spPr>
          <a:xfrm>
            <a:off x="3241267" y="1652586"/>
            <a:ext cx="2109793" cy="3541815"/>
          </a:xfrm>
          <a:prstGeom prst="rect">
            <a:avLst/>
          </a:prstGeom>
        </p:spPr>
      </p:pic>
      <p:sp>
        <p:nvSpPr>
          <p:cNvPr id="2" name="Rectangle 1">
            <a:extLst>
              <a:ext uri="{FF2B5EF4-FFF2-40B4-BE49-F238E27FC236}">
                <a16:creationId xmlns:a16="http://schemas.microsoft.com/office/drawing/2014/main" id="{114721E0-7010-18FB-90EB-7CFDF55B7100}"/>
              </a:ext>
            </a:extLst>
          </p:cNvPr>
          <p:cNvSpPr/>
          <p:nvPr/>
        </p:nvSpPr>
        <p:spPr>
          <a:xfrm>
            <a:off x="2760062" y="1815353"/>
            <a:ext cx="2770518" cy="3145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C4086B7-A233-D208-E6FC-8C2F55BE10C1}"/>
              </a:ext>
            </a:extLst>
          </p:cNvPr>
          <p:cNvSpPr txBox="1"/>
          <p:nvPr/>
        </p:nvSpPr>
        <p:spPr>
          <a:xfrm rot="16200000">
            <a:off x="5528721" y="3094779"/>
            <a:ext cx="2788622" cy="523220"/>
          </a:xfrm>
          <a:prstGeom prst="rect">
            <a:avLst/>
          </a:prstGeom>
          <a:solidFill>
            <a:schemeClr val="bg1"/>
          </a:solidFill>
        </p:spPr>
        <p:txBody>
          <a:bodyPr wrap="square" rtlCol="0">
            <a:spAutoFit/>
          </a:bodyPr>
          <a:lstStyle/>
          <a:p>
            <a:pPr algn="ctr"/>
            <a:r>
              <a:rPr lang="en-US" sz="1400" dirty="0">
                <a:latin typeface="Arial" panose="020B0604020202020204" pitchFamily="34" charset="0"/>
                <a:cs typeface="Arial" panose="020B0604020202020204" pitchFamily="34" charset="0"/>
              </a:rPr>
              <a:t>Iron-bound organic carbon</a:t>
            </a:r>
          </a:p>
          <a:p>
            <a:pPr algn="ctr"/>
            <a:r>
              <a:rPr lang="en-US" sz="1400" dirty="0">
                <a:latin typeface="Arial" panose="020B0604020202020204" pitchFamily="34" charset="0"/>
                <a:cs typeface="Arial" panose="020B0604020202020204" pitchFamily="34" charset="0"/>
              </a:rPr>
              <a:t>(µmol/g sediment)</a:t>
            </a:r>
          </a:p>
        </p:txBody>
      </p:sp>
      <p:pic>
        <p:nvPicPr>
          <p:cNvPr id="18" name="Content Placeholder 4">
            <a:extLst>
              <a:ext uri="{FF2B5EF4-FFF2-40B4-BE49-F238E27FC236}">
                <a16:creationId xmlns:a16="http://schemas.microsoft.com/office/drawing/2014/main" id="{6517E28D-01D3-AED5-B585-619E6C4610E5}"/>
              </a:ext>
            </a:extLst>
          </p:cNvPr>
          <p:cNvPicPr>
            <a:picLocks noChangeAspect="1"/>
          </p:cNvPicPr>
          <p:nvPr/>
        </p:nvPicPr>
        <p:blipFill rotWithShape="1">
          <a:blip r:embed="rId3"/>
          <a:srcRect l="33618" t="49051" r="33478" b="2138"/>
          <a:stretch/>
        </p:blipFill>
        <p:spPr>
          <a:xfrm>
            <a:off x="9569178" y="1610935"/>
            <a:ext cx="2443469" cy="3625116"/>
          </a:xfrm>
          <a:prstGeom prst="rect">
            <a:avLst/>
          </a:prstGeom>
        </p:spPr>
      </p:pic>
      <p:sp>
        <p:nvSpPr>
          <p:cNvPr id="19" name="TextBox 18">
            <a:extLst>
              <a:ext uri="{FF2B5EF4-FFF2-40B4-BE49-F238E27FC236}">
                <a16:creationId xmlns:a16="http://schemas.microsoft.com/office/drawing/2014/main" id="{51ED82ED-4E6D-69F0-5968-B1C6373B739F}"/>
              </a:ext>
            </a:extLst>
          </p:cNvPr>
          <p:cNvSpPr txBox="1"/>
          <p:nvPr/>
        </p:nvSpPr>
        <p:spPr>
          <a:xfrm rot="16200000">
            <a:off x="8135020" y="3146160"/>
            <a:ext cx="2891386" cy="523220"/>
          </a:xfrm>
          <a:prstGeom prst="rect">
            <a:avLst/>
          </a:prstGeom>
          <a:solidFill>
            <a:schemeClr val="bg1"/>
          </a:solidFill>
        </p:spPr>
        <p:txBody>
          <a:bodyPr wrap="square" rtlCol="0">
            <a:spAutoFit/>
          </a:bodyPr>
          <a:lstStyle/>
          <a:p>
            <a:pPr algn="ctr"/>
            <a:r>
              <a:rPr lang="en-US" sz="1400" dirty="0">
                <a:latin typeface="Arial" panose="020B0604020202020204" pitchFamily="34" charset="0"/>
                <a:cs typeface="Arial" panose="020B0604020202020204" pitchFamily="34" charset="0"/>
              </a:rPr>
              <a:t>Organic carbon</a:t>
            </a:r>
          </a:p>
          <a:p>
            <a:pPr algn="ctr"/>
            <a:r>
              <a:rPr lang="en-US" sz="1400" dirty="0">
                <a:latin typeface="Arial" panose="020B0604020202020204" pitchFamily="34" charset="0"/>
                <a:cs typeface="Arial" panose="020B0604020202020204" pitchFamily="34" charset="0"/>
              </a:rPr>
              <a:t>(% sediment mass)</a:t>
            </a:r>
          </a:p>
        </p:txBody>
      </p:sp>
      <p:sp>
        <p:nvSpPr>
          <p:cNvPr id="6" name="Rectangle 5">
            <a:extLst>
              <a:ext uri="{FF2B5EF4-FFF2-40B4-BE49-F238E27FC236}">
                <a16:creationId xmlns:a16="http://schemas.microsoft.com/office/drawing/2014/main" id="{E065C8EE-B2D8-92BA-1735-5D6AB95D0A06}"/>
              </a:ext>
            </a:extLst>
          </p:cNvPr>
          <p:cNvSpPr/>
          <p:nvPr/>
        </p:nvSpPr>
        <p:spPr>
          <a:xfrm>
            <a:off x="6540234" y="1646145"/>
            <a:ext cx="5549387" cy="3452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0231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2"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AF941264-D9FA-9556-BE34-149F81B334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64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23A8846-879E-54A0-F209-EB7D644AE217}"/>
              </a:ext>
            </a:extLst>
          </p:cNvPr>
          <p:cNvSpPr>
            <a:spLocks noGrp="1"/>
          </p:cNvSpPr>
          <p:nvPr>
            <p:ph type="title"/>
          </p:nvPr>
        </p:nvSpPr>
        <p:spPr/>
        <p:txBody>
          <a:bodyPr/>
          <a:lstStyle/>
          <a:p>
            <a:r>
              <a:rPr lang="en-US" dirty="0">
                <a:solidFill>
                  <a:schemeClr val="bg1"/>
                </a:solidFill>
              </a:rPr>
              <a:t>Conclusions</a:t>
            </a:r>
          </a:p>
        </p:txBody>
      </p:sp>
      <p:sp>
        <p:nvSpPr>
          <p:cNvPr id="10" name="Content Placeholder 9">
            <a:extLst>
              <a:ext uri="{FF2B5EF4-FFF2-40B4-BE49-F238E27FC236}">
                <a16:creationId xmlns:a16="http://schemas.microsoft.com/office/drawing/2014/main" id="{7252E328-D860-5319-C2B1-32A622CA1C87}"/>
              </a:ext>
            </a:extLst>
          </p:cNvPr>
          <p:cNvSpPr>
            <a:spLocks noGrp="1"/>
          </p:cNvSpPr>
          <p:nvPr>
            <p:ph idx="1"/>
          </p:nvPr>
        </p:nvSpPr>
        <p:spPr>
          <a:xfrm>
            <a:off x="217613" y="1825625"/>
            <a:ext cx="11756774" cy="4844116"/>
          </a:xfrm>
          <a:solidFill>
            <a:schemeClr val="bg1">
              <a:alpha val="57000"/>
            </a:schemeClr>
          </a:solidFill>
        </p:spPr>
        <p:txBody>
          <a:bodyPr lIns="457200" tIns="182880" rIns="457200"/>
          <a:lstStyle/>
          <a:p>
            <a:r>
              <a:rPr lang="en-US" dirty="0"/>
              <a:t>Increasing anoxic duration may dramatically alter carbon cycling processes across the sediment-water interface</a:t>
            </a:r>
          </a:p>
          <a:p>
            <a:r>
              <a:rPr lang="en-US" dirty="0"/>
              <a:t>Anoxia increases carbon burial in sediments over multiannual timescales, likely decreasing carbon export and emission from freshwater reservoirs</a:t>
            </a:r>
          </a:p>
        </p:txBody>
      </p:sp>
      <p:pic>
        <p:nvPicPr>
          <p:cNvPr id="4" name="Picture 2" descr="Website — Law Offices at 7905 Forsyth">
            <a:extLst>
              <a:ext uri="{FF2B5EF4-FFF2-40B4-BE49-F238E27FC236}">
                <a16:creationId xmlns:a16="http://schemas.microsoft.com/office/drawing/2014/main" id="{8767281B-5C3B-8B4B-E4D6-0039FD5F68E6}"/>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6363" y="4169904"/>
            <a:ext cx="2691890" cy="277984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FE28664-852A-57A0-A941-1392F51C24D9}"/>
              </a:ext>
            </a:extLst>
          </p:cNvPr>
          <p:cNvSpPr txBox="1"/>
          <p:nvPr/>
        </p:nvSpPr>
        <p:spPr>
          <a:xfrm>
            <a:off x="6948579" y="4896719"/>
            <a:ext cx="1945020" cy="369332"/>
          </a:xfrm>
          <a:prstGeom prst="rect">
            <a:avLst/>
          </a:prstGeom>
          <a:noFill/>
        </p:spPr>
        <p:txBody>
          <a:bodyPr wrap="none" rtlCol="0">
            <a:spAutoFit/>
          </a:bodyPr>
          <a:lstStyle/>
          <a:p>
            <a:r>
              <a:rPr lang="en-US" dirty="0"/>
              <a:t>Mineral protection</a:t>
            </a:r>
          </a:p>
        </p:txBody>
      </p:sp>
      <p:sp>
        <p:nvSpPr>
          <p:cNvPr id="6" name="TextBox 5">
            <a:extLst>
              <a:ext uri="{FF2B5EF4-FFF2-40B4-BE49-F238E27FC236}">
                <a16:creationId xmlns:a16="http://schemas.microsoft.com/office/drawing/2014/main" id="{B0331943-6A48-94BB-9BE1-CD62166C580A}"/>
              </a:ext>
            </a:extLst>
          </p:cNvPr>
          <p:cNvSpPr txBox="1"/>
          <p:nvPr/>
        </p:nvSpPr>
        <p:spPr>
          <a:xfrm>
            <a:off x="10606320" y="5535875"/>
            <a:ext cx="1242969" cy="369332"/>
          </a:xfrm>
          <a:prstGeom prst="rect">
            <a:avLst/>
          </a:prstGeom>
          <a:noFill/>
        </p:spPr>
        <p:txBody>
          <a:bodyPr wrap="none" rtlCol="0">
            <a:spAutoFit/>
          </a:bodyPr>
          <a:lstStyle/>
          <a:p>
            <a:r>
              <a:rPr lang="en-US" dirty="0"/>
              <a:t>Respiration</a:t>
            </a:r>
          </a:p>
        </p:txBody>
      </p:sp>
      <p:pic>
        <p:nvPicPr>
          <p:cNvPr id="7" name="Picture 2" descr="Website — Law Offices at 7905 Forsyth">
            <a:extLst>
              <a:ext uri="{FF2B5EF4-FFF2-40B4-BE49-F238E27FC236}">
                <a16:creationId xmlns:a16="http://schemas.microsoft.com/office/drawing/2014/main" id="{FF944DA8-44DB-30A4-106B-B5C19FF255A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608424" y="4211505"/>
            <a:ext cx="2754693" cy="277984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E7A26CC-C322-8999-4E03-D4B6D3A8D11A}"/>
              </a:ext>
            </a:extLst>
          </p:cNvPr>
          <p:cNvSpPr txBox="1"/>
          <p:nvPr/>
        </p:nvSpPr>
        <p:spPr>
          <a:xfrm>
            <a:off x="342711" y="5524513"/>
            <a:ext cx="1945020" cy="369332"/>
          </a:xfrm>
          <a:prstGeom prst="rect">
            <a:avLst/>
          </a:prstGeom>
          <a:noFill/>
        </p:spPr>
        <p:txBody>
          <a:bodyPr wrap="none" rtlCol="0">
            <a:spAutoFit/>
          </a:bodyPr>
          <a:lstStyle/>
          <a:p>
            <a:r>
              <a:rPr lang="en-US" dirty="0"/>
              <a:t>Mineral protection</a:t>
            </a:r>
          </a:p>
        </p:txBody>
      </p:sp>
      <p:sp>
        <p:nvSpPr>
          <p:cNvPr id="9" name="TextBox 8">
            <a:extLst>
              <a:ext uri="{FF2B5EF4-FFF2-40B4-BE49-F238E27FC236}">
                <a16:creationId xmlns:a16="http://schemas.microsoft.com/office/drawing/2014/main" id="{DDE16CD0-4DCD-3E4B-F2C4-D20505A6A282}"/>
              </a:ext>
            </a:extLst>
          </p:cNvPr>
          <p:cNvSpPr txBox="1"/>
          <p:nvPr/>
        </p:nvSpPr>
        <p:spPr>
          <a:xfrm>
            <a:off x="3741632" y="4798925"/>
            <a:ext cx="1242969" cy="369332"/>
          </a:xfrm>
          <a:prstGeom prst="rect">
            <a:avLst/>
          </a:prstGeom>
          <a:noFill/>
        </p:spPr>
        <p:txBody>
          <a:bodyPr wrap="none" rtlCol="0">
            <a:spAutoFit/>
          </a:bodyPr>
          <a:lstStyle/>
          <a:p>
            <a:r>
              <a:rPr lang="en-US" dirty="0"/>
              <a:t>Respiration</a:t>
            </a:r>
          </a:p>
        </p:txBody>
      </p:sp>
      <p:sp>
        <p:nvSpPr>
          <p:cNvPr id="11" name="TextBox 10">
            <a:extLst>
              <a:ext uri="{FF2B5EF4-FFF2-40B4-BE49-F238E27FC236}">
                <a16:creationId xmlns:a16="http://schemas.microsoft.com/office/drawing/2014/main" id="{1C90DC90-37DE-2B5D-069E-2477A493A430}"/>
              </a:ext>
            </a:extLst>
          </p:cNvPr>
          <p:cNvSpPr txBox="1"/>
          <p:nvPr/>
        </p:nvSpPr>
        <p:spPr>
          <a:xfrm>
            <a:off x="1670021" y="4185927"/>
            <a:ext cx="2303772" cy="400110"/>
          </a:xfrm>
          <a:prstGeom prst="rect">
            <a:avLst/>
          </a:prstGeom>
          <a:noFill/>
        </p:spPr>
        <p:txBody>
          <a:bodyPr wrap="none" rtlCol="0">
            <a:spAutoFit/>
          </a:bodyPr>
          <a:lstStyle/>
          <a:p>
            <a:r>
              <a:rPr lang="en-US" sz="2000" dirty="0"/>
              <a:t>Short-term (2-week)</a:t>
            </a:r>
          </a:p>
        </p:txBody>
      </p:sp>
      <p:sp>
        <p:nvSpPr>
          <p:cNvPr id="12" name="TextBox 11">
            <a:extLst>
              <a:ext uri="{FF2B5EF4-FFF2-40B4-BE49-F238E27FC236}">
                <a16:creationId xmlns:a16="http://schemas.microsoft.com/office/drawing/2014/main" id="{3398BBC1-6871-23D2-F35F-C2455D554C35}"/>
              </a:ext>
            </a:extLst>
          </p:cNvPr>
          <p:cNvSpPr txBox="1"/>
          <p:nvPr/>
        </p:nvSpPr>
        <p:spPr>
          <a:xfrm>
            <a:off x="8270424" y="4194301"/>
            <a:ext cx="2737096" cy="400110"/>
          </a:xfrm>
          <a:prstGeom prst="rect">
            <a:avLst/>
          </a:prstGeom>
          <a:noFill/>
        </p:spPr>
        <p:txBody>
          <a:bodyPr wrap="none" rtlCol="0">
            <a:spAutoFit/>
          </a:bodyPr>
          <a:lstStyle/>
          <a:p>
            <a:r>
              <a:rPr lang="en-US" sz="2000" dirty="0"/>
              <a:t>Long-term (multiannual)</a:t>
            </a:r>
          </a:p>
        </p:txBody>
      </p:sp>
    </p:spTree>
    <p:extLst>
      <p:ext uri="{BB962C8B-B14F-4D97-AF65-F5344CB8AC3E}">
        <p14:creationId xmlns:p14="http://schemas.microsoft.com/office/powerpoint/2010/main" val="2778513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CB4504D-E410-8D46-A55C-743BDE3D0069}"/>
              </a:ext>
            </a:extLst>
          </p:cNvPr>
          <p:cNvSpPr/>
          <p:nvPr/>
        </p:nvSpPr>
        <p:spPr>
          <a:xfrm>
            <a:off x="0" y="5934162"/>
            <a:ext cx="12192000" cy="923839"/>
          </a:xfrm>
          <a:prstGeom prst="rect">
            <a:avLst/>
          </a:prstGeom>
          <a:solidFill>
            <a:srgbClr val="0346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3164159-366B-CE4F-9DCB-53E3DD90AEE7}"/>
              </a:ext>
            </a:extLst>
          </p:cNvPr>
          <p:cNvPicPr>
            <a:picLocks noChangeAspect="1"/>
          </p:cNvPicPr>
          <p:nvPr/>
        </p:nvPicPr>
        <p:blipFill>
          <a:blip r:embed="rId3"/>
          <a:stretch>
            <a:fillRect/>
          </a:stretch>
        </p:blipFill>
        <p:spPr>
          <a:xfrm>
            <a:off x="6461281" y="129987"/>
            <a:ext cx="2805236" cy="1479378"/>
          </a:xfrm>
          <a:prstGeom prst="rect">
            <a:avLst/>
          </a:prstGeom>
        </p:spPr>
      </p:pic>
      <p:pic>
        <p:nvPicPr>
          <p:cNvPr id="6" name="Picture 5">
            <a:extLst>
              <a:ext uri="{FF2B5EF4-FFF2-40B4-BE49-F238E27FC236}">
                <a16:creationId xmlns:a16="http://schemas.microsoft.com/office/drawing/2014/main" id="{73BF5774-2F38-AE4B-BEC2-AC8041F0B758}"/>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442662" y="278273"/>
            <a:ext cx="1172951" cy="1178631"/>
          </a:xfrm>
          <a:prstGeom prst="rect">
            <a:avLst/>
          </a:prstGeom>
        </p:spPr>
      </p:pic>
      <p:pic>
        <p:nvPicPr>
          <p:cNvPr id="8" name="Picture 7">
            <a:extLst>
              <a:ext uri="{FF2B5EF4-FFF2-40B4-BE49-F238E27FC236}">
                <a16:creationId xmlns:a16="http://schemas.microsoft.com/office/drawing/2014/main" id="{7A8C76C3-E019-1F44-A08B-161821C823C1}"/>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
                    </a14:imgEffect>
                    <a14:imgEffect>
                      <a14:brightnessContrast contrast="43000"/>
                    </a14:imgEffect>
                  </a14:imgLayer>
                </a14:imgProps>
              </a:ext>
            </a:extLst>
          </a:blip>
          <a:stretch>
            <a:fillRect/>
          </a:stretch>
        </p:blipFill>
        <p:spPr>
          <a:xfrm>
            <a:off x="660475" y="4524319"/>
            <a:ext cx="4741541" cy="790258"/>
          </a:xfrm>
          <a:prstGeom prst="rect">
            <a:avLst/>
          </a:prstGeom>
        </p:spPr>
      </p:pic>
      <p:sp>
        <p:nvSpPr>
          <p:cNvPr id="3" name="TextBox 2">
            <a:extLst>
              <a:ext uri="{FF2B5EF4-FFF2-40B4-BE49-F238E27FC236}">
                <a16:creationId xmlns:a16="http://schemas.microsoft.com/office/drawing/2014/main" id="{AFB5686C-4FF5-5A4F-B0C5-15665D53C671}"/>
              </a:ext>
            </a:extLst>
          </p:cNvPr>
          <p:cNvSpPr txBox="1"/>
          <p:nvPr/>
        </p:nvSpPr>
        <p:spPr>
          <a:xfrm>
            <a:off x="3828024" y="6196311"/>
            <a:ext cx="1879041" cy="369332"/>
          </a:xfrm>
          <a:prstGeom prst="rect">
            <a:avLst/>
          </a:prstGeom>
          <a:noFill/>
        </p:spPr>
        <p:txBody>
          <a:bodyPr wrap="none" rtlCol="0">
            <a:spAutoFit/>
          </a:bodyPr>
          <a:lstStyle/>
          <a:p>
            <a:r>
              <a:rPr lang="en-US" dirty="0" err="1">
                <a:solidFill>
                  <a:schemeClr val="bg1"/>
                </a:solidFill>
                <a:latin typeface="Century Gothic" panose="020B0502020202020204" pitchFamily="34" charset="0"/>
              </a:rPr>
              <a:t>aslewis@vt.edu</a:t>
            </a:r>
            <a:endParaRPr lang="en-US" dirty="0">
              <a:solidFill>
                <a:schemeClr val="bg1"/>
              </a:solidFill>
              <a:latin typeface="Century Gothic" panose="020B0502020202020204" pitchFamily="34" charset="0"/>
            </a:endParaRPr>
          </a:p>
        </p:txBody>
      </p:sp>
      <p:sp>
        <p:nvSpPr>
          <p:cNvPr id="9" name="TextBox 8">
            <a:extLst>
              <a:ext uri="{FF2B5EF4-FFF2-40B4-BE49-F238E27FC236}">
                <a16:creationId xmlns:a16="http://schemas.microsoft.com/office/drawing/2014/main" id="{2EE009B2-6AB2-BB48-82F7-E8C5C593013A}"/>
              </a:ext>
            </a:extLst>
          </p:cNvPr>
          <p:cNvSpPr txBox="1"/>
          <p:nvPr/>
        </p:nvSpPr>
        <p:spPr>
          <a:xfrm>
            <a:off x="7565571" y="6211414"/>
            <a:ext cx="1585690" cy="369332"/>
          </a:xfrm>
          <a:prstGeom prst="rect">
            <a:avLst/>
          </a:prstGeom>
          <a:noFill/>
        </p:spPr>
        <p:txBody>
          <a:bodyPr wrap="none" rtlCol="0">
            <a:spAutoFit/>
          </a:bodyPr>
          <a:lstStyle/>
          <a:p>
            <a:r>
              <a:rPr lang="en-US" dirty="0">
                <a:solidFill>
                  <a:schemeClr val="bg1"/>
                </a:solidFill>
                <a:latin typeface="Century Gothic" panose="020B0502020202020204" pitchFamily="34" charset="0"/>
              </a:rPr>
              <a:t>@</a:t>
            </a:r>
            <a:r>
              <a:rPr lang="en-US" dirty="0" err="1">
                <a:solidFill>
                  <a:schemeClr val="bg1"/>
                </a:solidFill>
                <a:latin typeface="Century Gothic" panose="020B0502020202020204" pitchFamily="34" charset="0"/>
              </a:rPr>
              <a:t>lewis_lakes</a:t>
            </a:r>
            <a:endParaRPr lang="en-US" dirty="0">
              <a:solidFill>
                <a:schemeClr val="bg1"/>
              </a:solidFill>
              <a:latin typeface="Century Gothic" panose="020B0502020202020204" pitchFamily="34" charset="0"/>
            </a:endParaRPr>
          </a:p>
        </p:txBody>
      </p:sp>
      <p:pic>
        <p:nvPicPr>
          <p:cNvPr id="10" name="Picture 9">
            <a:extLst>
              <a:ext uri="{FF2B5EF4-FFF2-40B4-BE49-F238E27FC236}">
                <a16:creationId xmlns:a16="http://schemas.microsoft.com/office/drawing/2014/main" id="{43691893-8D7C-4945-AF08-5D398FF0389F}"/>
              </a:ext>
            </a:extLst>
          </p:cNvPr>
          <p:cNvPicPr>
            <a:picLocks noChangeAspect="1"/>
          </p:cNvPicPr>
          <p:nvPr/>
        </p:nvPicPr>
        <p:blipFill>
          <a:blip r:embed="rId7"/>
          <a:stretch>
            <a:fillRect/>
          </a:stretch>
        </p:blipFill>
        <p:spPr>
          <a:xfrm>
            <a:off x="6957629" y="6127488"/>
            <a:ext cx="607942" cy="607942"/>
          </a:xfrm>
          <a:prstGeom prst="rect">
            <a:avLst/>
          </a:prstGeom>
        </p:spPr>
      </p:pic>
      <p:pic>
        <p:nvPicPr>
          <p:cNvPr id="11" name="Picture 10">
            <a:extLst>
              <a:ext uri="{FF2B5EF4-FFF2-40B4-BE49-F238E27FC236}">
                <a16:creationId xmlns:a16="http://schemas.microsoft.com/office/drawing/2014/main" id="{49B68CDA-67BD-0E4E-8338-F2239FC86BC6}"/>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3075151" y="6026524"/>
            <a:ext cx="708906" cy="708906"/>
          </a:xfrm>
          <a:prstGeom prst="rect">
            <a:avLst/>
          </a:prstGeom>
        </p:spPr>
      </p:pic>
      <p:pic>
        <p:nvPicPr>
          <p:cNvPr id="1030" name="Picture 6">
            <a:extLst>
              <a:ext uri="{FF2B5EF4-FFF2-40B4-BE49-F238E27FC236}">
                <a16:creationId xmlns:a16="http://schemas.microsoft.com/office/drawing/2014/main" id="{5B4C5F6A-8A8A-44FB-E959-F34098F1078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9035" b="4111"/>
          <a:stretch/>
        </p:blipFill>
        <p:spPr bwMode="auto">
          <a:xfrm>
            <a:off x="6096000" y="2196754"/>
            <a:ext cx="5729450" cy="3302479"/>
          </a:xfrm>
          <a:prstGeom prst="rect">
            <a:avLst/>
          </a:prstGeom>
          <a:noFill/>
          <a:ln w="12700">
            <a:noFill/>
          </a:ln>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805160F-8C5E-B215-2242-99C4890DB13B}"/>
              </a:ext>
            </a:extLst>
          </p:cNvPr>
          <p:cNvPicPr>
            <a:picLocks noChangeAspect="1"/>
          </p:cNvPicPr>
          <p:nvPr/>
        </p:nvPicPr>
        <p:blipFill>
          <a:blip r:embed="rId11"/>
          <a:stretch>
            <a:fillRect/>
          </a:stretch>
        </p:blipFill>
        <p:spPr>
          <a:xfrm>
            <a:off x="366550" y="250169"/>
            <a:ext cx="5340515" cy="4000766"/>
          </a:xfrm>
          <a:prstGeom prst="rect">
            <a:avLst/>
          </a:prstGeom>
        </p:spPr>
      </p:pic>
    </p:spTree>
    <p:extLst>
      <p:ext uri="{BB962C8B-B14F-4D97-AF65-F5344CB8AC3E}">
        <p14:creationId xmlns:p14="http://schemas.microsoft.com/office/powerpoint/2010/main" val="217212537"/>
      </p:ext>
    </p:extLst>
  </p:cSld>
  <p:clrMapOvr>
    <a:masterClrMapping/>
  </p:clrMapOvr>
  <mc:AlternateContent xmlns:mc="http://schemas.openxmlformats.org/markup-compatibility/2006" xmlns:p14="http://schemas.microsoft.com/office/powerpoint/2010/main">
    <mc:Choice Requires="p14">
      <p:transition spd="slow" p14:dur="2000" advTm="16537"/>
    </mc:Choice>
    <mc:Fallback xmlns="">
      <p:transition spd="slow" advTm="1653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0610011-127F-C090-86CC-2051397E1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6413"/>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a:extLst>
              <a:ext uri="{FF2B5EF4-FFF2-40B4-BE49-F238E27FC236}">
                <a16:creationId xmlns:a16="http://schemas.microsoft.com/office/drawing/2014/main" id="{D194C1CE-0E2F-D2DF-FD2E-1ACFA2AC8693}"/>
              </a:ext>
            </a:extLst>
          </p:cNvPr>
          <p:cNvSpPr/>
          <p:nvPr/>
        </p:nvSpPr>
        <p:spPr>
          <a:xfrm>
            <a:off x="5983941" y="5879086"/>
            <a:ext cx="6360459" cy="1163607"/>
          </a:xfrm>
          <a:prstGeom prst="roundRect">
            <a:avLst/>
          </a:prstGeom>
          <a:solidFill>
            <a:srgbClr val="B7C9FD">
              <a:alpha val="21076"/>
            </a:srgbClr>
          </a:solidFill>
          <a:ln>
            <a:noFill/>
          </a:ln>
          <a:effectLst>
            <a:softEdge rad="269206"/>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51DB601-5651-594F-A775-58CEE09FF9E5}"/>
              </a:ext>
            </a:extLst>
          </p:cNvPr>
          <p:cNvSpPr txBox="1"/>
          <p:nvPr/>
        </p:nvSpPr>
        <p:spPr>
          <a:xfrm>
            <a:off x="190500" y="203200"/>
            <a:ext cx="11343774" cy="1401011"/>
          </a:xfrm>
          <a:prstGeom prst="rect">
            <a:avLst/>
          </a:prstGeom>
          <a:noFill/>
          <a:ln w="3175">
            <a:noFill/>
          </a:ln>
        </p:spPr>
        <p:txBody>
          <a:bodyPr wrap="square" lIns="274320" rtlCol="0" anchor="ctr">
            <a:noAutofit/>
          </a:bodyPr>
          <a:lstStyle/>
          <a:p>
            <a:r>
              <a:rPr lang="en-US" sz="3600" dirty="0">
                <a:solidFill>
                  <a:prstClr val="white"/>
                </a:solidFill>
                <a:latin typeface="Century Gothic" panose="020B0502020202020204"/>
              </a:rPr>
              <a:t>Lakes and reservoirs are hotspots for global carbon processing</a:t>
            </a:r>
          </a:p>
        </p:txBody>
      </p:sp>
      <p:pic>
        <p:nvPicPr>
          <p:cNvPr id="3" name="Graphic 2" descr="Power Plant with solid fill">
            <a:extLst>
              <a:ext uri="{FF2B5EF4-FFF2-40B4-BE49-F238E27FC236}">
                <a16:creationId xmlns:a16="http://schemas.microsoft.com/office/drawing/2014/main" id="{F2246857-D4CF-C18B-7AF8-FEE9004D06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92087" y="3612532"/>
            <a:ext cx="1917825" cy="1917825"/>
          </a:xfrm>
          <a:prstGeom prst="rect">
            <a:avLst/>
          </a:prstGeom>
        </p:spPr>
      </p:pic>
      <p:pic>
        <p:nvPicPr>
          <p:cNvPr id="11" name="Picture 10">
            <a:extLst>
              <a:ext uri="{FF2B5EF4-FFF2-40B4-BE49-F238E27FC236}">
                <a16:creationId xmlns:a16="http://schemas.microsoft.com/office/drawing/2014/main" id="{CFD48BF4-9ED9-DC6E-BDAA-FEB3BF499ADE}"/>
              </a:ext>
            </a:extLst>
          </p:cNvPr>
          <p:cNvPicPr>
            <a:picLocks noChangeAspect="1"/>
          </p:cNvPicPr>
          <p:nvPr/>
        </p:nvPicPr>
        <p:blipFill>
          <a:blip r:embed="rId6"/>
          <a:stretch>
            <a:fillRect/>
          </a:stretch>
        </p:blipFill>
        <p:spPr>
          <a:xfrm>
            <a:off x="1201300" y="4078172"/>
            <a:ext cx="3011743" cy="1609216"/>
          </a:xfrm>
          <a:prstGeom prst="rect">
            <a:avLst/>
          </a:prstGeom>
        </p:spPr>
      </p:pic>
      <p:sp>
        <p:nvSpPr>
          <p:cNvPr id="12" name="TextBox 11">
            <a:extLst>
              <a:ext uri="{FF2B5EF4-FFF2-40B4-BE49-F238E27FC236}">
                <a16:creationId xmlns:a16="http://schemas.microsoft.com/office/drawing/2014/main" id="{C7BAE28F-9928-BD22-8A94-BBADC2BDCA0E}"/>
              </a:ext>
            </a:extLst>
          </p:cNvPr>
          <p:cNvSpPr txBox="1"/>
          <p:nvPr/>
        </p:nvSpPr>
        <p:spPr>
          <a:xfrm>
            <a:off x="8733356" y="2411145"/>
            <a:ext cx="1807482" cy="523220"/>
          </a:xfrm>
          <a:prstGeom prst="rect">
            <a:avLst/>
          </a:prstGeom>
          <a:noFill/>
        </p:spPr>
        <p:txBody>
          <a:bodyPr wrap="none" rtlCol="0">
            <a:spAutoFit/>
          </a:bodyPr>
          <a:lstStyle/>
          <a:p>
            <a:r>
              <a:rPr lang="en-US" sz="2800" b="1" dirty="0"/>
              <a:t>10 Pg CO</a:t>
            </a:r>
            <a:r>
              <a:rPr lang="en-US" sz="2800" b="1" baseline="-25000" dirty="0"/>
              <a:t>2</a:t>
            </a:r>
            <a:r>
              <a:rPr lang="en-US" sz="2800" b="1" dirty="0"/>
              <a:t>e</a:t>
            </a:r>
          </a:p>
        </p:txBody>
      </p:sp>
      <p:sp>
        <p:nvSpPr>
          <p:cNvPr id="14" name="TextBox 13">
            <a:extLst>
              <a:ext uri="{FF2B5EF4-FFF2-40B4-BE49-F238E27FC236}">
                <a16:creationId xmlns:a16="http://schemas.microsoft.com/office/drawing/2014/main" id="{E9A94351-6BC2-DB86-310A-127A5821738C}"/>
              </a:ext>
            </a:extLst>
          </p:cNvPr>
          <p:cNvSpPr txBox="1"/>
          <p:nvPr/>
        </p:nvSpPr>
        <p:spPr>
          <a:xfrm>
            <a:off x="2554903" y="2116781"/>
            <a:ext cx="1624740" cy="523220"/>
          </a:xfrm>
          <a:prstGeom prst="rect">
            <a:avLst/>
          </a:prstGeom>
          <a:noFill/>
        </p:spPr>
        <p:txBody>
          <a:bodyPr wrap="none" rtlCol="0">
            <a:spAutoFit/>
          </a:bodyPr>
          <a:lstStyle/>
          <a:p>
            <a:r>
              <a:rPr lang="en-US" sz="2800" b="1" dirty="0"/>
              <a:t>2 Pg CO</a:t>
            </a:r>
            <a:r>
              <a:rPr lang="en-US" sz="2800" b="1" baseline="-25000" dirty="0"/>
              <a:t>2</a:t>
            </a:r>
            <a:r>
              <a:rPr lang="en-US" sz="2800" b="1" dirty="0"/>
              <a:t>e</a:t>
            </a:r>
          </a:p>
        </p:txBody>
      </p:sp>
      <p:sp>
        <p:nvSpPr>
          <p:cNvPr id="16" name="TextBox 15">
            <a:extLst>
              <a:ext uri="{FF2B5EF4-FFF2-40B4-BE49-F238E27FC236}">
                <a16:creationId xmlns:a16="http://schemas.microsoft.com/office/drawing/2014/main" id="{3E8073B0-3528-D8F3-9E6B-70672DF16623}"/>
              </a:ext>
            </a:extLst>
          </p:cNvPr>
          <p:cNvSpPr txBox="1"/>
          <p:nvPr/>
        </p:nvSpPr>
        <p:spPr>
          <a:xfrm>
            <a:off x="885346" y="2567995"/>
            <a:ext cx="2002471" cy="523220"/>
          </a:xfrm>
          <a:prstGeom prst="rect">
            <a:avLst/>
          </a:prstGeom>
          <a:noFill/>
        </p:spPr>
        <p:txBody>
          <a:bodyPr wrap="none" rtlCol="0">
            <a:spAutoFit/>
          </a:bodyPr>
          <a:lstStyle/>
          <a:p>
            <a:r>
              <a:rPr lang="en-US" sz="2800" b="1" dirty="0"/>
              <a:t>0.2–0.6 Pg C</a:t>
            </a:r>
          </a:p>
        </p:txBody>
      </p:sp>
      <p:sp>
        <p:nvSpPr>
          <p:cNvPr id="18" name="TextBox 17">
            <a:extLst>
              <a:ext uri="{FF2B5EF4-FFF2-40B4-BE49-F238E27FC236}">
                <a16:creationId xmlns:a16="http://schemas.microsoft.com/office/drawing/2014/main" id="{CE3B9F36-C4D0-58F4-3022-BA16001B9887}"/>
              </a:ext>
            </a:extLst>
          </p:cNvPr>
          <p:cNvSpPr txBox="1"/>
          <p:nvPr/>
        </p:nvSpPr>
        <p:spPr>
          <a:xfrm>
            <a:off x="5624497" y="2159476"/>
            <a:ext cx="1544012" cy="523220"/>
          </a:xfrm>
          <a:prstGeom prst="rect">
            <a:avLst/>
          </a:prstGeom>
          <a:noFill/>
        </p:spPr>
        <p:txBody>
          <a:bodyPr wrap="none" rtlCol="0">
            <a:spAutoFit/>
          </a:bodyPr>
          <a:lstStyle/>
          <a:p>
            <a:r>
              <a:rPr lang="en-US" sz="2800" b="1" dirty="0"/>
              <a:t>0.12 Pg C</a:t>
            </a:r>
          </a:p>
        </p:txBody>
      </p:sp>
      <p:pic>
        <p:nvPicPr>
          <p:cNvPr id="1028" name="Picture 4" descr="Globe, online, world icon - Free download on Iconfinder">
            <a:extLst>
              <a:ext uri="{FF2B5EF4-FFF2-40B4-BE49-F238E27FC236}">
                <a16:creationId xmlns:a16="http://schemas.microsoft.com/office/drawing/2014/main" id="{BAD943F8-32DD-885E-E0C8-FC6318339BD7}"/>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414343" y="3511239"/>
            <a:ext cx="1770044" cy="1770044"/>
          </a:xfrm>
          <a:prstGeom prst="rect">
            <a:avLst/>
          </a:prstGeom>
          <a:noFill/>
        </p:spPr>
      </p:pic>
      <p:cxnSp>
        <p:nvCxnSpPr>
          <p:cNvPr id="22" name="Straight Arrow Connector 21">
            <a:extLst>
              <a:ext uri="{FF2B5EF4-FFF2-40B4-BE49-F238E27FC236}">
                <a16:creationId xmlns:a16="http://schemas.microsoft.com/office/drawing/2014/main" id="{8EF5774C-A4E9-7DF6-2198-5B352BC9B048}"/>
              </a:ext>
            </a:extLst>
          </p:cNvPr>
          <p:cNvCxnSpPr>
            <a:cxnSpLocks/>
          </p:cNvCxnSpPr>
          <p:nvPr/>
        </p:nvCxnSpPr>
        <p:spPr>
          <a:xfrm>
            <a:off x="2022764" y="3146612"/>
            <a:ext cx="0" cy="93156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C40BE0D-D769-482B-7856-75E0F4827A00}"/>
              </a:ext>
            </a:extLst>
          </p:cNvPr>
          <p:cNvCxnSpPr>
            <a:cxnSpLocks/>
          </p:cNvCxnSpPr>
          <p:nvPr/>
        </p:nvCxnSpPr>
        <p:spPr>
          <a:xfrm flipH="1">
            <a:off x="6299365" y="2682696"/>
            <a:ext cx="9550" cy="66406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2C05794-4CAE-8432-77CC-7F0493E86F20}"/>
              </a:ext>
            </a:extLst>
          </p:cNvPr>
          <p:cNvCxnSpPr>
            <a:cxnSpLocks/>
          </p:cNvCxnSpPr>
          <p:nvPr/>
        </p:nvCxnSpPr>
        <p:spPr>
          <a:xfrm>
            <a:off x="3367273" y="2682696"/>
            <a:ext cx="0" cy="1382737"/>
          </a:xfrm>
          <a:prstGeom prst="straightConnector1">
            <a:avLst/>
          </a:prstGeom>
          <a:ln w="762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754E128-E3EA-7A1A-FC8E-723BD8B08320}"/>
              </a:ext>
            </a:extLst>
          </p:cNvPr>
          <p:cNvCxnSpPr>
            <a:cxnSpLocks/>
            <a:endCxn id="3" idx="0"/>
          </p:cNvCxnSpPr>
          <p:nvPr/>
        </p:nvCxnSpPr>
        <p:spPr>
          <a:xfrm>
            <a:off x="9751000" y="3014728"/>
            <a:ext cx="0" cy="597804"/>
          </a:xfrm>
          <a:prstGeom prst="straightConnector1">
            <a:avLst/>
          </a:prstGeom>
          <a:ln w="762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77BE0A3-9B48-D31C-1B91-5C23A3A672B2}"/>
              </a:ext>
            </a:extLst>
          </p:cNvPr>
          <p:cNvSpPr txBox="1"/>
          <p:nvPr/>
        </p:nvSpPr>
        <p:spPr>
          <a:xfrm>
            <a:off x="6174071" y="6430613"/>
            <a:ext cx="6017929" cy="400110"/>
          </a:xfrm>
          <a:prstGeom prst="rect">
            <a:avLst/>
          </a:prstGeom>
          <a:noFill/>
        </p:spPr>
        <p:txBody>
          <a:bodyPr wrap="none" rtlCol="0">
            <a:spAutoFit/>
          </a:bodyPr>
          <a:lstStyle/>
          <a:p>
            <a:r>
              <a:rPr lang="en-US" sz="2000" i="1" dirty="0"/>
              <a:t>Second State of the Carbon Cycle Report (SOCCR2, 2018)</a:t>
            </a:r>
          </a:p>
        </p:txBody>
      </p:sp>
    </p:spTree>
    <p:extLst>
      <p:ext uri="{BB962C8B-B14F-4D97-AF65-F5344CB8AC3E}">
        <p14:creationId xmlns:p14="http://schemas.microsoft.com/office/powerpoint/2010/main" val="151343521"/>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P spid="18" grpId="0"/>
      <p:bldP spid="3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0610011-127F-C090-86CC-2051397E1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6413"/>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a:extLst>
              <a:ext uri="{FF2B5EF4-FFF2-40B4-BE49-F238E27FC236}">
                <a16:creationId xmlns:a16="http://schemas.microsoft.com/office/drawing/2014/main" id="{D194C1CE-0E2F-D2DF-FD2E-1ACFA2AC8693}"/>
              </a:ext>
            </a:extLst>
          </p:cNvPr>
          <p:cNvSpPr/>
          <p:nvPr/>
        </p:nvSpPr>
        <p:spPr>
          <a:xfrm>
            <a:off x="6604000" y="5879086"/>
            <a:ext cx="5740400" cy="1163607"/>
          </a:xfrm>
          <a:prstGeom prst="roundRect">
            <a:avLst/>
          </a:prstGeom>
          <a:solidFill>
            <a:srgbClr val="B7C9FD">
              <a:alpha val="21076"/>
            </a:srgbClr>
          </a:solidFill>
          <a:ln>
            <a:noFill/>
          </a:ln>
          <a:effectLst>
            <a:softEdge rad="269206"/>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51DB601-5651-594F-A775-58CEE09FF9E5}"/>
              </a:ext>
            </a:extLst>
          </p:cNvPr>
          <p:cNvSpPr txBox="1"/>
          <p:nvPr/>
        </p:nvSpPr>
        <p:spPr>
          <a:xfrm>
            <a:off x="190500" y="203200"/>
            <a:ext cx="11343774" cy="1401011"/>
          </a:xfrm>
          <a:prstGeom prst="rect">
            <a:avLst/>
          </a:prstGeom>
          <a:noFill/>
          <a:ln w="3175">
            <a:noFill/>
          </a:ln>
        </p:spPr>
        <p:txBody>
          <a:bodyPr wrap="square" lIns="274320" rtlCol="0" anchor="ctr">
            <a:noAutofit/>
          </a:bodyPr>
          <a:lstStyle/>
          <a:p>
            <a:r>
              <a:rPr lang="en-US" sz="3600" dirty="0">
                <a:solidFill>
                  <a:prstClr val="white"/>
                </a:solidFill>
                <a:latin typeface="Century Gothic" panose="020B0502020202020204"/>
              </a:rPr>
              <a:t>Lakes and reservoirs are hotspots for global carbon processing</a:t>
            </a:r>
          </a:p>
        </p:txBody>
      </p:sp>
      <p:sp>
        <p:nvSpPr>
          <p:cNvPr id="14" name="TextBox 13">
            <a:extLst>
              <a:ext uri="{FF2B5EF4-FFF2-40B4-BE49-F238E27FC236}">
                <a16:creationId xmlns:a16="http://schemas.microsoft.com/office/drawing/2014/main" id="{E9A94351-6BC2-DB86-310A-127A5821738C}"/>
              </a:ext>
            </a:extLst>
          </p:cNvPr>
          <p:cNvSpPr txBox="1"/>
          <p:nvPr/>
        </p:nvSpPr>
        <p:spPr>
          <a:xfrm>
            <a:off x="2554903" y="2116781"/>
            <a:ext cx="1624740" cy="523220"/>
          </a:xfrm>
          <a:prstGeom prst="rect">
            <a:avLst/>
          </a:prstGeom>
          <a:noFill/>
        </p:spPr>
        <p:txBody>
          <a:bodyPr wrap="none" rtlCol="0">
            <a:spAutoFit/>
          </a:bodyPr>
          <a:lstStyle/>
          <a:p>
            <a:r>
              <a:rPr lang="en-US" sz="2800" b="1" dirty="0"/>
              <a:t>2 Pg CO</a:t>
            </a:r>
            <a:r>
              <a:rPr lang="en-US" sz="2800" b="1" baseline="-25000" dirty="0"/>
              <a:t>2</a:t>
            </a:r>
            <a:r>
              <a:rPr lang="en-US" sz="2800" b="1" dirty="0"/>
              <a:t>e</a:t>
            </a:r>
          </a:p>
        </p:txBody>
      </p:sp>
      <p:sp>
        <p:nvSpPr>
          <p:cNvPr id="16" name="TextBox 15">
            <a:extLst>
              <a:ext uri="{FF2B5EF4-FFF2-40B4-BE49-F238E27FC236}">
                <a16:creationId xmlns:a16="http://schemas.microsoft.com/office/drawing/2014/main" id="{3E8073B0-3528-D8F3-9E6B-70672DF16623}"/>
              </a:ext>
            </a:extLst>
          </p:cNvPr>
          <p:cNvSpPr txBox="1"/>
          <p:nvPr/>
        </p:nvSpPr>
        <p:spPr>
          <a:xfrm>
            <a:off x="885346" y="2567995"/>
            <a:ext cx="2002471" cy="523220"/>
          </a:xfrm>
          <a:prstGeom prst="rect">
            <a:avLst/>
          </a:prstGeom>
          <a:noFill/>
        </p:spPr>
        <p:txBody>
          <a:bodyPr wrap="none" rtlCol="0">
            <a:spAutoFit/>
          </a:bodyPr>
          <a:lstStyle/>
          <a:p>
            <a:r>
              <a:rPr lang="en-US" sz="2800" b="1" dirty="0"/>
              <a:t>0.2–0.6 Pg C</a:t>
            </a:r>
          </a:p>
        </p:txBody>
      </p:sp>
      <p:cxnSp>
        <p:nvCxnSpPr>
          <p:cNvPr id="22" name="Straight Arrow Connector 21">
            <a:extLst>
              <a:ext uri="{FF2B5EF4-FFF2-40B4-BE49-F238E27FC236}">
                <a16:creationId xmlns:a16="http://schemas.microsoft.com/office/drawing/2014/main" id="{8EF5774C-A4E9-7DF6-2198-5B352BC9B048}"/>
              </a:ext>
            </a:extLst>
          </p:cNvPr>
          <p:cNvCxnSpPr>
            <a:cxnSpLocks/>
          </p:cNvCxnSpPr>
          <p:nvPr/>
        </p:nvCxnSpPr>
        <p:spPr>
          <a:xfrm>
            <a:off x="2022764" y="3146612"/>
            <a:ext cx="0" cy="93156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2C05794-4CAE-8432-77CC-7F0493E86F20}"/>
              </a:ext>
            </a:extLst>
          </p:cNvPr>
          <p:cNvCxnSpPr>
            <a:cxnSpLocks/>
          </p:cNvCxnSpPr>
          <p:nvPr/>
        </p:nvCxnSpPr>
        <p:spPr>
          <a:xfrm>
            <a:off x="3367273" y="2682696"/>
            <a:ext cx="0" cy="1382737"/>
          </a:xfrm>
          <a:prstGeom prst="straightConnector1">
            <a:avLst/>
          </a:prstGeom>
          <a:ln w="762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F531DC1-5257-19CF-9640-E10AC76B7096}"/>
              </a:ext>
            </a:extLst>
          </p:cNvPr>
          <p:cNvPicPr>
            <a:picLocks noChangeAspect="1"/>
          </p:cNvPicPr>
          <p:nvPr/>
        </p:nvPicPr>
        <p:blipFill>
          <a:blip r:embed="rId4"/>
          <a:stretch>
            <a:fillRect/>
          </a:stretch>
        </p:blipFill>
        <p:spPr>
          <a:xfrm>
            <a:off x="1201301" y="4078173"/>
            <a:ext cx="3011742" cy="1609215"/>
          </a:xfrm>
          <a:prstGeom prst="rect">
            <a:avLst/>
          </a:prstGeom>
        </p:spPr>
      </p:pic>
      <p:pic>
        <p:nvPicPr>
          <p:cNvPr id="11" name="Graphic 10" descr="Water with solid fill">
            <a:extLst>
              <a:ext uri="{FF2B5EF4-FFF2-40B4-BE49-F238E27FC236}">
                <a16:creationId xmlns:a16="http://schemas.microsoft.com/office/drawing/2014/main" id="{E429E9BD-BADF-57BF-AEB3-36A435D355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65329" y="3794766"/>
            <a:ext cx="2313390" cy="2313390"/>
          </a:xfrm>
          <a:prstGeom prst="rect">
            <a:avLst/>
          </a:prstGeom>
        </p:spPr>
      </p:pic>
      <p:sp>
        <p:nvSpPr>
          <p:cNvPr id="12" name="TextBox 11">
            <a:extLst>
              <a:ext uri="{FF2B5EF4-FFF2-40B4-BE49-F238E27FC236}">
                <a16:creationId xmlns:a16="http://schemas.microsoft.com/office/drawing/2014/main" id="{4EE83D8E-29BD-481E-97C8-0398E57752DB}"/>
              </a:ext>
            </a:extLst>
          </p:cNvPr>
          <p:cNvSpPr txBox="1"/>
          <p:nvPr/>
        </p:nvSpPr>
        <p:spPr>
          <a:xfrm>
            <a:off x="2170708" y="4820829"/>
            <a:ext cx="1069973" cy="707886"/>
          </a:xfrm>
          <a:prstGeom prst="rect">
            <a:avLst/>
          </a:prstGeom>
          <a:noFill/>
        </p:spPr>
        <p:txBody>
          <a:bodyPr wrap="none" rtlCol="0">
            <a:spAutoFit/>
          </a:bodyPr>
          <a:lstStyle/>
          <a:p>
            <a:pPr algn="ctr"/>
            <a:r>
              <a:rPr lang="en-US" sz="2000" b="1" dirty="0">
                <a:solidFill>
                  <a:schemeClr val="bg1"/>
                </a:solidFill>
              </a:rPr>
              <a:t>LOW</a:t>
            </a:r>
          </a:p>
          <a:p>
            <a:pPr algn="ctr"/>
            <a:r>
              <a:rPr lang="en-US" sz="2000" b="1" dirty="0">
                <a:solidFill>
                  <a:schemeClr val="bg1"/>
                </a:solidFill>
              </a:rPr>
              <a:t>OXYGEN</a:t>
            </a:r>
          </a:p>
        </p:txBody>
      </p:sp>
      <p:sp>
        <p:nvSpPr>
          <p:cNvPr id="13" name="Rounded Rectangle 12">
            <a:extLst>
              <a:ext uri="{FF2B5EF4-FFF2-40B4-BE49-F238E27FC236}">
                <a16:creationId xmlns:a16="http://schemas.microsoft.com/office/drawing/2014/main" id="{1AA41284-9F52-75D6-E6FE-B0B308628B94}"/>
              </a:ext>
            </a:extLst>
          </p:cNvPr>
          <p:cNvSpPr/>
          <p:nvPr/>
        </p:nvSpPr>
        <p:spPr>
          <a:xfrm>
            <a:off x="5983941" y="5879086"/>
            <a:ext cx="6360459" cy="1163607"/>
          </a:xfrm>
          <a:prstGeom prst="roundRect">
            <a:avLst/>
          </a:prstGeom>
          <a:solidFill>
            <a:srgbClr val="B7C9FD">
              <a:alpha val="21076"/>
            </a:srgbClr>
          </a:solidFill>
          <a:ln>
            <a:noFill/>
          </a:ln>
          <a:effectLst>
            <a:softEdge rad="269206"/>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C0BDE39-FF48-33D7-D411-297E815C79BF}"/>
              </a:ext>
            </a:extLst>
          </p:cNvPr>
          <p:cNvSpPr txBox="1"/>
          <p:nvPr/>
        </p:nvSpPr>
        <p:spPr>
          <a:xfrm>
            <a:off x="6174071" y="6430613"/>
            <a:ext cx="6017929" cy="400110"/>
          </a:xfrm>
          <a:prstGeom prst="rect">
            <a:avLst/>
          </a:prstGeom>
          <a:noFill/>
        </p:spPr>
        <p:txBody>
          <a:bodyPr wrap="none" rtlCol="0">
            <a:spAutoFit/>
          </a:bodyPr>
          <a:lstStyle/>
          <a:p>
            <a:r>
              <a:rPr lang="en-US" sz="2000" i="1" dirty="0"/>
              <a:t>Second State of the Carbon Cycle Report (SOCCR2, 2018)</a:t>
            </a:r>
          </a:p>
        </p:txBody>
      </p:sp>
    </p:spTree>
    <p:extLst>
      <p:ext uri="{BB962C8B-B14F-4D97-AF65-F5344CB8AC3E}">
        <p14:creationId xmlns:p14="http://schemas.microsoft.com/office/powerpoint/2010/main" val="1699759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0610011-127F-C090-86CC-2051397E1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6413"/>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a:extLst>
              <a:ext uri="{FF2B5EF4-FFF2-40B4-BE49-F238E27FC236}">
                <a16:creationId xmlns:a16="http://schemas.microsoft.com/office/drawing/2014/main" id="{D194C1CE-0E2F-D2DF-FD2E-1ACFA2AC8693}"/>
              </a:ext>
            </a:extLst>
          </p:cNvPr>
          <p:cNvSpPr/>
          <p:nvPr/>
        </p:nvSpPr>
        <p:spPr>
          <a:xfrm>
            <a:off x="6604000" y="5879086"/>
            <a:ext cx="5740400" cy="1163607"/>
          </a:xfrm>
          <a:prstGeom prst="roundRect">
            <a:avLst/>
          </a:prstGeom>
          <a:solidFill>
            <a:srgbClr val="B7C9FD">
              <a:alpha val="21076"/>
            </a:srgbClr>
          </a:solidFill>
          <a:ln>
            <a:noFill/>
          </a:ln>
          <a:effectLst>
            <a:softEdge rad="269206"/>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51DB601-5651-594F-A775-58CEE09FF9E5}"/>
              </a:ext>
            </a:extLst>
          </p:cNvPr>
          <p:cNvSpPr txBox="1"/>
          <p:nvPr/>
        </p:nvSpPr>
        <p:spPr>
          <a:xfrm>
            <a:off x="190500" y="203200"/>
            <a:ext cx="11343774" cy="1401011"/>
          </a:xfrm>
          <a:prstGeom prst="rect">
            <a:avLst/>
          </a:prstGeom>
          <a:noFill/>
          <a:ln w="3175">
            <a:noFill/>
          </a:ln>
        </p:spPr>
        <p:txBody>
          <a:bodyPr wrap="square" lIns="274320" rtlCol="0" anchor="ctr">
            <a:noAutofit/>
          </a:bodyPr>
          <a:lstStyle/>
          <a:p>
            <a:r>
              <a:rPr lang="en-US" sz="3600" dirty="0">
                <a:solidFill>
                  <a:prstClr val="white"/>
                </a:solidFill>
                <a:latin typeface="Century Gothic" panose="020B0502020202020204"/>
              </a:rPr>
              <a:t>Lakes and reservoirs are hotspots for global carbon processing</a:t>
            </a:r>
          </a:p>
        </p:txBody>
      </p:sp>
      <p:sp>
        <p:nvSpPr>
          <p:cNvPr id="14" name="TextBox 13">
            <a:extLst>
              <a:ext uri="{FF2B5EF4-FFF2-40B4-BE49-F238E27FC236}">
                <a16:creationId xmlns:a16="http://schemas.microsoft.com/office/drawing/2014/main" id="{E9A94351-6BC2-DB86-310A-127A5821738C}"/>
              </a:ext>
            </a:extLst>
          </p:cNvPr>
          <p:cNvSpPr txBox="1"/>
          <p:nvPr/>
        </p:nvSpPr>
        <p:spPr>
          <a:xfrm>
            <a:off x="2554903" y="2116781"/>
            <a:ext cx="1624740" cy="523220"/>
          </a:xfrm>
          <a:prstGeom prst="rect">
            <a:avLst/>
          </a:prstGeom>
          <a:noFill/>
        </p:spPr>
        <p:txBody>
          <a:bodyPr wrap="none" rtlCol="0">
            <a:spAutoFit/>
          </a:bodyPr>
          <a:lstStyle/>
          <a:p>
            <a:r>
              <a:rPr lang="en-US" sz="2800" b="1" dirty="0"/>
              <a:t>2 Pg CO</a:t>
            </a:r>
            <a:r>
              <a:rPr lang="en-US" sz="2800" b="1" baseline="-25000" dirty="0"/>
              <a:t>2</a:t>
            </a:r>
            <a:r>
              <a:rPr lang="en-US" sz="2800" b="1" dirty="0"/>
              <a:t>e</a:t>
            </a:r>
          </a:p>
        </p:txBody>
      </p:sp>
      <p:sp>
        <p:nvSpPr>
          <p:cNvPr id="16" name="TextBox 15">
            <a:extLst>
              <a:ext uri="{FF2B5EF4-FFF2-40B4-BE49-F238E27FC236}">
                <a16:creationId xmlns:a16="http://schemas.microsoft.com/office/drawing/2014/main" id="{3E8073B0-3528-D8F3-9E6B-70672DF16623}"/>
              </a:ext>
            </a:extLst>
          </p:cNvPr>
          <p:cNvSpPr txBox="1"/>
          <p:nvPr/>
        </p:nvSpPr>
        <p:spPr>
          <a:xfrm>
            <a:off x="885346" y="2567995"/>
            <a:ext cx="2002471" cy="523220"/>
          </a:xfrm>
          <a:prstGeom prst="rect">
            <a:avLst/>
          </a:prstGeom>
          <a:noFill/>
        </p:spPr>
        <p:txBody>
          <a:bodyPr wrap="none" rtlCol="0">
            <a:spAutoFit/>
          </a:bodyPr>
          <a:lstStyle/>
          <a:p>
            <a:r>
              <a:rPr lang="en-US" sz="2800" b="1" dirty="0"/>
              <a:t>0.2–0.6 Pg C</a:t>
            </a:r>
          </a:p>
        </p:txBody>
      </p:sp>
      <p:cxnSp>
        <p:nvCxnSpPr>
          <p:cNvPr id="22" name="Straight Arrow Connector 21">
            <a:extLst>
              <a:ext uri="{FF2B5EF4-FFF2-40B4-BE49-F238E27FC236}">
                <a16:creationId xmlns:a16="http://schemas.microsoft.com/office/drawing/2014/main" id="{8EF5774C-A4E9-7DF6-2198-5B352BC9B048}"/>
              </a:ext>
            </a:extLst>
          </p:cNvPr>
          <p:cNvCxnSpPr>
            <a:cxnSpLocks/>
          </p:cNvCxnSpPr>
          <p:nvPr/>
        </p:nvCxnSpPr>
        <p:spPr>
          <a:xfrm>
            <a:off x="2022764" y="3146612"/>
            <a:ext cx="0" cy="93156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2C05794-4CAE-8432-77CC-7F0493E86F20}"/>
              </a:ext>
            </a:extLst>
          </p:cNvPr>
          <p:cNvCxnSpPr>
            <a:cxnSpLocks/>
          </p:cNvCxnSpPr>
          <p:nvPr/>
        </p:nvCxnSpPr>
        <p:spPr>
          <a:xfrm>
            <a:off x="3367273" y="2682696"/>
            <a:ext cx="0" cy="1382737"/>
          </a:xfrm>
          <a:prstGeom prst="straightConnector1">
            <a:avLst/>
          </a:prstGeom>
          <a:ln w="7620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F531DC1-5257-19CF-9640-E10AC76B7096}"/>
              </a:ext>
            </a:extLst>
          </p:cNvPr>
          <p:cNvPicPr>
            <a:picLocks noChangeAspect="1"/>
          </p:cNvPicPr>
          <p:nvPr/>
        </p:nvPicPr>
        <p:blipFill>
          <a:blip r:embed="rId4"/>
          <a:stretch>
            <a:fillRect/>
          </a:stretch>
        </p:blipFill>
        <p:spPr>
          <a:xfrm>
            <a:off x="1201301" y="4078173"/>
            <a:ext cx="3011742" cy="1609215"/>
          </a:xfrm>
          <a:prstGeom prst="rect">
            <a:avLst/>
          </a:prstGeom>
        </p:spPr>
      </p:pic>
      <p:pic>
        <p:nvPicPr>
          <p:cNvPr id="11" name="Graphic 10" descr="Water with solid fill">
            <a:extLst>
              <a:ext uri="{FF2B5EF4-FFF2-40B4-BE49-F238E27FC236}">
                <a16:creationId xmlns:a16="http://schemas.microsoft.com/office/drawing/2014/main" id="{E429E9BD-BADF-57BF-AEB3-36A435D355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65329" y="3794766"/>
            <a:ext cx="2313390" cy="2313390"/>
          </a:xfrm>
          <a:prstGeom prst="rect">
            <a:avLst/>
          </a:prstGeom>
        </p:spPr>
      </p:pic>
      <p:sp>
        <p:nvSpPr>
          <p:cNvPr id="12" name="TextBox 11">
            <a:extLst>
              <a:ext uri="{FF2B5EF4-FFF2-40B4-BE49-F238E27FC236}">
                <a16:creationId xmlns:a16="http://schemas.microsoft.com/office/drawing/2014/main" id="{4EE83D8E-29BD-481E-97C8-0398E57752DB}"/>
              </a:ext>
            </a:extLst>
          </p:cNvPr>
          <p:cNvSpPr txBox="1"/>
          <p:nvPr/>
        </p:nvSpPr>
        <p:spPr>
          <a:xfrm>
            <a:off x="2170708" y="4820829"/>
            <a:ext cx="1069973" cy="707886"/>
          </a:xfrm>
          <a:prstGeom prst="rect">
            <a:avLst/>
          </a:prstGeom>
          <a:noFill/>
        </p:spPr>
        <p:txBody>
          <a:bodyPr wrap="none" rtlCol="0">
            <a:spAutoFit/>
          </a:bodyPr>
          <a:lstStyle/>
          <a:p>
            <a:pPr algn="ctr"/>
            <a:r>
              <a:rPr lang="en-US" sz="2000" b="1" dirty="0">
                <a:solidFill>
                  <a:schemeClr val="bg1"/>
                </a:solidFill>
              </a:rPr>
              <a:t>LOW</a:t>
            </a:r>
          </a:p>
          <a:p>
            <a:pPr algn="ctr"/>
            <a:r>
              <a:rPr lang="en-US" sz="2000" b="1" dirty="0">
                <a:solidFill>
                  <a:schemeClr val="bg1"/>
                </a:solidFill>
              </a:rPr>
              <a:t>OXYGEN</a:t>
            </a:r>
          </a:p>
        </p:txBody>
      </p:sp>
      <p:sp>
        <p:nvSpPr>
          <p:cNvPr id="13" name="Rounded Rectangle 12">
            <a:extLst>
              <a:ext uri="{FF2B5EF4-FFF2-40B4-BE49-F238E27FC236}">
                <a16:creationId xmlns:a16="http://schemas.microsoft.com/office/drawing/2014/main" id="{02A314B6-1986-0568-D660-50D6E9544E9E}"/>
              </a:ext>
            </a:extLst>
          </p:cNvPr>
          <p:cNvSpPr/>
          <p:nvPr/>
        </p:nvSpPr>
        <p:spPr>
          <a:xfrm>
            <a:off x="5983941" y="5879086"/>
            <a:ext cx="6360459" cy="1163607"/>
          </a:xfrm>
          <a:prstGeom prst="roundRect">
            <a:avLst/>
          </a:prstGeom>
          <a:solidFill>
            <a:srgbClr val="B7C9FD">
              <a:alpha val="21076"/>
            </a:srgbClr>
          </a:solidFill>
          <a:ln>
            <a:noFill/>
          </a:ln>
          <a:effectLst>
            <a:softEdge rad="269206"/>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1B6D415-1EF4-4F6F-4070-A5D2C20D40F8}"/>
              </a:ext>
            </a:extLst>
          </p:cNvPr>
          <p:cNvSpPr txBox="1"/>
          <p:nvPr/>
        </p:nvSpPr>
        <p:spPr>
          <a:xfrm>
            <a:off x="6174071" y="6430613"/>
            <a:ext cx="6017929" cy="400110"/>
          </a:xfrm>
          <a:prstGeom prst="rect">
            <a:avLst/>
          </a:prstGeom>
          <a:noFill/>
        </p:spPr>
        <p:txBody>
          <a:bodyPr wrap="none" rtlCol="0">
            <a:spAutoFit/>
          </a:bodyPr>
          <a:lstStyle/>
          <a:p>
            <a:r>
              <a:rPr lang="en-US" sz="2000" i="1" dirty="0"/>
              <a:t>Second State of the Carbon Cycle Report (SOCCR2, 2018)</a:t>
            </a:r>
          </a:p>
        </p:txBody>
      </p:sp>
    </p:spTree>
    <p:extLst>
      <p:ext uri="{BB962C8B-B14F-4D97-AF65-F5344CB8AC3E}">
        <p14:creationId xmlns:p14="http://schemas.microsoft.com/office/powerpoint/2010/main" val="60275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Graphic 7" descr="Scales of justice outline">
            <a:extLst>
              <a:ext uri="{FF2B5EF4-FFF2-40B4-BE49-F238E27FC236}">
                <a16:creationId xmlns:a16="http://schemas.microsoft.com/office/drawing/2014/main" id="{9F0157A9-A567-5599-046B-E142E979D9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24450" y="0"/>
            <a:ext cx="1943100" cy="1943100"/>
          </a:xfrm>
          <a:prstGeom prst="rect">
            <a:avLst/>
          </a:prstGeom>
        </p:spPr>
      </p:pic>
      <p:sp>
        <p:nvSpPr>
          <p:cNvPr id="9" name="TextBox 8">
            <a:extLst>
              <a:ext uri="{FF2B5EF4-FFF2-40B4-BE49-F238E27FC236}">
                <a16:creationId xmlns:a16="http://schemas.microsoft.com/office/drawing/2014/main" id="{402CE8A4-4766-5C8B-1971-FF6322B87B41}"/>
              </a:ext>
            </a:extLst>
          </p:cNvPr>
          <p:cNvSpPr txBox="1"/>
          <p:nvPr/>
        </p:nvSpPr>
        <p:spPr>
          <a:xfrm>
            <a:off x="3331490" y="350104"/>
            <a:ext cx="1945020" cy="369332"/>
          </a:xfrm>
          <a:prstGeom prst="rect">
            <a:avLst/>
          </a:prstGeom>
          <a:noFill/>
        </p:spPr>
        <p:txBody>
          <a:bodyPr wrap="none" rtlCol="0">
            <a:spAutoFit/>
          </a:bodyPr>
          <a:lstStyle/>
          <a:p>
            <a:r>
              <a:rPr lang="en-US" dirty="0">
                <a:solidFill>
                  <a:schemeClr val="bg1"/>
                </a:solidFill>
              </a:rPr>
              <a:t>Mineral protection</a:t>
            </a:r>
          </a:p>
        </p:txBody>
      </p:sp>
      <p:sp>
        <p:nvSpPr>
          <p:cNvPr id="10" name="TextBox 9">
            <a:extLst>
              <a:ext uri="{FF2B5EF4-FFF2-40B4-BE49-F238E27FC236}">
                <a16:creationId xmlns:a16="http://schemas.microsoft.com/office/drawing/2014/main" id="{17197631-BB9B-A4A9-44A5-4940A5ACC63A}"/>
              </a:ext>
            </a:extLst>
          </p:cNvPr>
          <p:cNvSpPr txBox="1"/>
          <p:nvPr/>
        </p:nvSpPr>
        <p:spPr>
          <a:xfrm>
            <a:off x="6890644" y="350104"/>
            <a:ext cx="1242969" cy="369332"/>
          </a:xfrm>
          <a:prstGeom prst="rect">
            <a:avLst/>
          </a:prstGeom>
          <a:noFill/>
        </p:spPr>
        <p:txBody>
          <a:bodyPr wrap="none" rtlCol="0">
            <a:spAutoFit/>
          </a:bodyPr>
          <a:lstStyle/>
          <a:p>
            <a:r>
              <a:rPr lang="en-US" dirty="0">
                <a:solidFill>
                  <a:schemeClr val="bg1"/>
                </a:solidFill>
              </a:rPr>
              <a:t>Respiration</a:t>
            </a:r>
          </a:p>
        </p:txBody>
      </p:sp>
      <p:sp>
        <p:nvSpPr>
          <p:cNvPr id="13" name="Rectangle 12">
            <a:extLst>
              <a:ext uri="{FF2B5EF4-FFF2-40B4-BE49-F238E27FC236}">
                <a16:creationId xmlns:a16="http://schemas.microsoft.com/office/drawing/2014/main" id="{3A9FE41F-80B0-6687-53EA-FA942160F78A}"/>
              </a:ext>
            </a:extLst>
          </p:cNvPr>
          <p:cNvSpPr/>
          <p:nvPr/>
        </p:nvSpPr>
        <p:spPr>
          <a:xfrm>
            <a:off x="1420586" y="2253343"/>
            <a:ext cx="4212771" cy="4000500"/>
          </a:xfrm>
          <a:prstGeom prst="rect">
            <a:avLst/>
          </a:prstGeom>
          <a:solidFill>
            <a:srgbClr val="A2C9F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16CE58E-6B30-DF62-25F8-98604A10AA53}"/>
              </a:ext>
            </a:extLst>
          </p:cNvPr>
          <p:cNvSpPr txBox="1"/>
          <p:nvPr/>
        </p:nvSpPr>
        <p:spPr>
          <a:xfrm>
            <a:off x="2533782" y="1730123"/>
            <a:ext cx="1986378" cy="523220"/>
          </a:xfrm>
          <a:prstGeom prst="rect">
            <a:avLst/>
          </a:prstGeom>
          <a:noFill/>
        </p:spPr>
        <p:txBody>
          <a:bodyPr wrap="none" rtlCol="0">
            <a:spAutoFit/>
          </a:bodyPr>
          <a:lstStyle/>
          <a:p>
            <a:r>
              <a:rPr lang="en-US" sz="2800" dirty="0">
                <a:solidFill>
                  <a:schemeClr val="bg1"/>
                </a:solidFill>
              </a:rPr>
              <a:t>High-oxygen</a:t>
            </a:r>
          </a:p>
        </p:txBody>
      </p:sp>
      <p:sp>
        <p:nvSpPr>
          <p:cNvPr id="17" name="Hexagon 16">
            <a:extLst>
              <a:ext uri="{FF2B5EF4-FFF2-40B4-BE49-F238E27FC236}">
                <a16:creationId xmlns:a16="http://schemas.microsoft.com/office/drawing/2014/main" id="{21613A79-13FF-7794-A723-A7495139288C}"/>
              </a:ext>
            </a:extLst>
          </p:cNvPr>
          <p:cNvSpPr/>
          <p:nvPr/>
        </p:nvSpPr>
        <p:spPr>
          <a:xfrm>
            <a:off x="1686572" y="4791458"/>
            <a:ext cx="1420585" cy="1191986"/>
          </a:xfrm>
          <a:prstGeom prst="hexagon">
            <a:avLst/>
          </a:prstGeom>
          <a:solidFill>
            <a:srgbClr val="6D80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A2F3901C-E572-6428-BD1C-1EE742F98D89}"/>
              </a:ext>
            </a:extLst>
          </p:cNvPr>
          <p:cNvSpPr/>
          <p:nvPr/>
        </p:nvSpPr>
        <p:spPr>
          <a:xfrm rot="20420785">
            <a:off x="2637802" y="4399488"/>
            <a:ext cx="1420585" cy="1191986"/>
          </a:xfrm>
          <a:prstGeom prst="hexagon">
            <a:avLst/>
          </a:prstGeom>
          <a:solidFill>
            <a:srgbClr val="6D80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a:extLst>
              <a:ext uri="{FF2B5EF4-FFF2-40B4-BE49-F238E27FC236}">
                <a16:creationId xmlns:a16="http://schemas.microsoft.com/office/drawing/2014/main" id="{401F21C1-3947-22B7-055E-B96EDC7D9ACD}"/>
              </a:ext>
            </a:extLst>
          </p:cNvPr>
          <p:cNvSpPr/>
          <p:nvPr/>
        </p:nvSpPr>
        <p:spPr>
          <a:xfrm>
            <a:off x="3439700" y="5000136"/>
            <a:ext cx="1420585" cy="1191986"/>
          </a:xfrm>
          <a:prstGeom prst="hexagon">
            <a:avLst/>
          </a:prstGeom>
          <a:solidFill>
            <a:srgbClr val="6D80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8-Point Star 19">
            <a:extLst>
              <a:ext uri="{FF2B5EF4-FFF2-40B4-BE49-F238E27FC236}">
                <a16:creationId xmlns:a16="http://schemas.microsoft.com/office/drawing/2014/main" id="{663CA989-CDFF-B867-5A3C-F46BD7E90559}"/>
              </a:ext>
            </a:extLst>
          </p:cNvPr>
          <p:cNvSpPr/>
          <p:nvPr/>
        </p:nvSpPr>
        <p:spPr>
          <a:xfrm>
            <a:off x="2637802" y="4995481"/>
            <a:ext cx="438018" cy="40821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8-Point Star 20">
            <a:extLst>
              <a:ext uri="{FF2B5EF4-FFF2-40B4-BE49-F238E27FC236}">
                <a16:creationId xmlns:a16="http://schemas.microsoft.com/office/drawing/2014/main" id="{7699B230-92AC-97E9-E086-9C343FA25CFB}"/>
              </a:ext>
            </a:extLst>
          </p:cNvPr>
          <p:cNvSpPr/>
          <p:nvPr/>
        </p:nvSpPr>
        <p:spPr>
          <a:xfrm>
            <a:off x="1530420" y="5044550"/>
            <a:ext cx="438018" cy="408215"/>
          </a:xfrm>
          <a:prstGeom prst="star8">
            <a:avLst/>
          </a:prstGeom>
          <a:solidFill>
            <a:srgbClr val="6332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8-Point Star 21">
            <a:extLst>
              <a:ext uri="{FF2B5EF4-FFF2-40B4-BE49-F238E27FC236}">
                <a16:creationId xmlns:a16="http://schemas.microsoft.com/office/drawing/2014/main" id="{572D739A-6266-3DD3-0608-90FD8C77613C}"/>
              </a:ext>
            </a:extLst>
          </p:cNvPr>
          <p:cNvSpPr/>
          <p:nvPr/>
        </p:nvSpPr>
        <p:spPr>
          <a:xfrm>
            <a:off x="2006406" y="5820156"/>
            <a:ext cx="438018" cy="40821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8-Point Star 22">
            <a:extLst>
              <a:ext uri="{FF2B5EF4-FFF2-40B4-BE49-F238E27FC236}">
                <a16:creationId xmlns:a16="http://schemas.microsoft.com/office/drawing/2014/main" id="{BBF86C7A-B469-86E6-564D-EE3F91D0F62E}"/>
              </a:ext>
            </a:extLst>
          </p:cNvPr>
          <p:cNvSpPr/>
          <p:nvPr/>
        </p:nvSpPr>
        <p:spPr>
          <a:xfrm>
            <a:off x="2285550" y="5712663"/>
            <a:ext cx="521880" cy="561974"/>
          </a:xfrm>
          <a:prstGeom prst="star8">
            <a:avLst/>
          </a:prstGeom>
          <a:solidFill>
            <a:srgbClr val="6332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8-Point Star 23">
            <a:extLst>
              <a:ext uri="{FF2B5EF4-FFF2-40B4-BE49-F238E27FC236}">
                <a16:creationId xmlns:a16="http://schemas.microsoft.com/office/drawing/2014/main" id="{3581EDF0-F370-4D26-811B-0FE1F84EDC62}"/>
              </a:ext>
            </a:extLst>
          </p:cNvPr>
          <p:cNvSpPr/>
          <p:nvPr/>
        </p:nvSpPr>
        <p:spPr>
          <a:xfrm rot="1061498">
            <a:off x="2028573" y="4915281"/>
            <a:ext cx="438018" cy="40821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8-Point Star 24">
            <a:extLst>
              <a:ext uri="{FF2B5EF4-FFF2-40B4-BE49-F238E27FC236}">
                <a16:creationId xmlns:a16="http://schemas.microsoft.com/office/drawing/2014/main" id="{D85003AC-F96C-9E68-2ECD-0AF9CE8274C7}"/>
              </a:ext>
            </a:extLst>
          </p:cNvPr>
          <p:cNvSpPr/>
          <p:nvPr/>
        </p:nvSpPr>
        <p:spPr>
          <a:xfrm>
            <a:off x="3568134" y="5183259"/>
            <a:ext cx="438018" cy="40821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8-Point Star 25">
            <a:extLst>
              <a:ext uri="{FF2B5EF4-FFF2-40B4-BE49-F238E27FC236}">
                <a16:creationId xmlns:a16="http://schemas.microsoft.com/office/drawing/2014/main" id="{B1DE5F31-EAD9-59DC-2BE1-F6EF55E388D8}"/>
              </a:ext>
            </a:extLst>
          </p:cNvPr>
          <p:cNvSpPr/>
          <p:nvPr/>
        </p:nvSpPr>
        <p:spPr>
          <a:xfrm>
            <a:off x="3492966" y="4959316"/>
            <a:ext cx="438018" cy="40821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8-Point Star 26">
            <a:extLst>
              <a:ext uri="{FF2B5EF4-FFF2-40B4-BE49-F238E27FC236}">
                <a16:creationId xmlns:a16="http://schemas.microsoft.com/office/drawing/2014/main" id="{BFFDFEB8-69AB-3B17-00E8-9A381609C713}"/>
              </a:ext>
            </a:extLst>
          </p:cNvPr>
          <p:cNvSpPr/>
          <p:nvPr/>
        </p:nvSpPr>
        <p:spPr>
          <a:xfrm rot="673022">
            <a:off x="2505142" y="4421589"/>
            <a:ext cx="561248" cy="563335"/>
          </a:xfrm>
          <a:prstGeom prst="star8">
            <a:avLst/>
          </a:prstGeom>
          <a:solidFill>
            <a:srgbClr val="6332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8-Point Star 27">
            <a:extLst>
              <a:ext uri="{FF2B5EF4-FFF2-40B4-BE49-F238E27FC236}">
                <a16:creationId xmlns:a16="http://schemas.microsoft.com/office/drawing/2014/main" id="{7473AA7C-9B92-D520-D822-04D87E9B01D6}"/>
              </a:ext>
            </a:extLst>
          </p:cNvPr>
          <p:cNvSpPr/>
          <p:nvPr/>
        </p:nvSpPr>
        <p:spPr>
          <a:xfrm>
            <a:off x="4129067" y="5000136"/>
            <a:ext cx="438018" cy="40821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8-Point Star 28">
            <a:extLst>
              <a:ext uri="{FF2B5EF4-FFF2-40B4-BE49-F238E27FC236}">
                <a16:creationId xmlns:a16="http://schemas.microsoft.com/office/drawing/2014/main" id="{F835F017-EAC6-5763-F1CD-49F4E0822FB0}"/>
              </a:ext>
            </a:extLst>
          </p:cNvPr>
          <p:cNvSpPr/>
          <p:nvPr/>
        </p:nvSpPr>
        <p:spPr>
          <a:xfrm rot="20580005">
            <a:off x="1478116" y="5387450"/>
            <a:ext cx="635851" cy="56197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8-Point Star 29">
            <a:extLst>
              <a:ext uri="{FF2B5EF4-FFF2-40B4-BE49-F238E27FC236}">
                <a16:creationId xmlns:a16="http://schemas.microsoft.com/office/drawing/2014/main" id="{F5389048-6586-C919-BDB3-FF85A61695D4}"/>
              </a:ext>
            </a:extLst>
          </p:cNvPr>
          <p:cNvSpPr/>
          <p:nvPr/>
        </p:nvSpPr>
        <p:spPr>
          <a:xfrm>
            <a:off x="3750998" y="4958742"/>
            <a:ext cx="438018" cy="408215"/>
          </a:xfrm>
          <a:prstGeom prst="star8">
            <a:avLst/>
          </a:prstGeom>
          <a:solidFill>
            <a:srgbClr val="6332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8-Point Star 30">
            <a:extLst>
              <a:ext uri="{FF2B5EF4-FFF2-40B4-BE49-F238E27FC236}">
                <a16:creationId xmlns:a16="http://schemas.microsoft.com/office/drawing/2014/main" id="{531875A1-CB03-635C-153F-2626C5CB8925}"/>
              </a:ext>
            </a:extLst>
          </p:cNvPr>
          <p:cNvSpPr/>
          <p:nvPr/>
        </p:nvSpPr>
        <p:spPr>
          <a:xfrm>
            <a:off x="2990425" y="4277025"/>
            <a:ext cx="438018" cy="40821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8-Point Star 31">
            <a:extLst>
              <a:ext uri="{FF2B5EF4-FFF2-40B4-BE49-F238E27FC236}">
                <a16:creationId xmlns:a16="http://schemas.microsoft.com/office/drawing/2014/main" id="{2383EDF5-A726-39F9-3EF1-89FFE7914748}"/>
              </a:ext>
            </a:extLst>
          </p:cNvPr>
          <p:cNvSpPr/>
          <p:nvPr/>
        </p:nvSpPr>
        <p:spPr>
          <a:xfrm>
            <a:off x="4589769" y="4243975"/>
            <a:ext cx="438018" cy="408215"/>
          </a:xfrm>
          <a:prstGeom prst="star8">
            <a:avLst/>
          </a:prstGeom>
          <a:solidFill>
            <a:srgbClr val="6332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8-Point Star 32">
            <a:extLst>
              <a:ext uri="{FF2B5EF4-FFF2-40B4-BE49-F238E27FC236}">
                <a16:creationId xmlns:a16="http://schemas.microsoft.com/office/drawing/2014/main" id="{74A210D7-3278-ECDD-0B83-C65F45AD0F0A}"/>
              </a:ext>
            </a:extLst>
          </p:cNvPr>
          <p:cNvSpPr/>
          <p:nvPr/>
        </p:nvSpPr>
        <p:spPr>
          <a:xfrm>
            <a:off x="5003315" y="4551495"/>
            <a:ext cx="546390" cy="526851"/>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8-Point Star 33">
            <a:extLst>
              <a:ext uri="{FF2B5EF4-FFF2-40B4-BE49-F238E27FC236}">
                <a16:creationId xmlns:a16="http://schemas.microsoft.com/office/drawing/2014/main" id="{5CC2E58B-F017-4ADD-698A-91BA35EED06C}"/>
              </a:ext>
            </a:extLst>
          </p:cNvPr>
          <p:cNvSpPr/>
          <p:nvPr/>
        </p:nvSpPr>
        <p:spPr>
          <a:xfrm>
            <a:off x="4869163" y="4953234"/>
            <a:ext cx="438018" cy="408215"/>
          </a:xfrm>
          <a:prstGeom prst="star8">
            <a:avLst/>
          </a:prstGeom>
          <a:solidFill>
            <a:srgbClr val="6332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8-Point Star 34">
            <a:extLst>
              <a:ext uri="{FF2B5EF4-FFF2-40B4-BE49-F238E27FC236}">
                <a16:creationId xmlns:a16="http://schemas.microsoft.com/office/drawing/2014/main" id="{BC50F746-B964-7D26-5C5E-3DD8CC210540}"/>
              </a:ext>
            </a:extLst>
          </p:cNvPr>
          <p:cNvSpPr/>
          <p:nvPr/>
        </p:nvSpPr>
        <p:spPr>
          <a:xfrm rot="20469404">
            <a:off x="4537466" y="4586875"/>
            <a:ext cx="438018" cy="40821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Pie 38">
            <a:extLst>
              <a:ext uri="{FF2B5EF4-FFF2-40B4-BE49-F238E27FC236}">
                <a16:creationId xmlns:a16="http://schemas.microsoft.com/office/drawing/2014/main" id="{3F7F4E31-05D8-8C50-1D41-CF9E1B89A638}"/>
              </a:ext>
            </a:extLst>
          </p:cNvPr>
          <p:cNvSpPr/>
          <p:nvPr/>
        </p:nvSpPr>
        <p:spPr>
          <a:xfrm rot="7283368">
            <a:off x="3590191" y="3043078"/>
            <a:ext cx="1271016" cy="1274041"/>
          </a:xfrm>
          <a:prstGeom prst="pie">
            <a:avLst>
              <a:gd name="adj1" fmla="val 19425902"/>
              <a:gd name="adj2" fmla="val 162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TextBox 39">
            <a:extLst>
              <a:ext uri="{FF2B5EF4-FFF2-40B4-BE49-F238E27FC236}">
                <a16:creationId xmlns:a16="http://schemas.microsoft.com/office/drawing/2014/main" id="{A335D536-B0EB-4A03-2A93-F493F547B480}"/>
              </a:ext>
            </a:extLst>
          </p:cNvPr>
          <p:cNvSpPr txBox="1"/>
          <p:nvPr/>
        </p:nvSpPr>
        <p:spPr>
          <a:xfrm>
            <a:off x="3769814" y="5611269"/>
            <a:ext cx="1038964" cy="461665"/>
          </a:xfrm>
          <a:prstGeom prst="rect">
            <a:avLst/>
          </a:prstGeom>
          <a:noFill/>
        </p:spPr>
        <p:txBody>
          <a:bodyPr wrap="square" rtlCol="0">
            <a:spAutoFit/>
          </a:bodyPr>
          <a:lstStyle/>
          <a:p>
            <a:r>
              <a:rPr lang="en-US" sz="2400" dirty="0"/>
              <a:t>Fe(III)</a:t>
            </a:r>
          </a:p>
        </p:txBody>
      </p:sp>
      <p:sp>
        <p:nvSpPr>
          <p:cNvPr id="2" name="TextBox 1">
            <a:extLst>
              <a:ext uri="{FF2B5EF4-FFF2-40B4-BE49-F238E27FC236}">
                <a16:creationId xmlns:a16="http://schemas.microsoft.com/office/drawing/2014/main" id="{C6590952-4F5B-2BB6-78FE-C31EAF16D9D0}"/>
              </a:ext>
            </a:extLst>
          </p:cNvPr>
          <p:cNvSpPr txBox="1"/>
          <p:nvPr/>
        </p:nvSpPr>
        <p:spPr>
          <a:xfrm>
            <a:off x="3706194" y="3184010"/>
            <a:ext cx="1044966" cy="369332"/>
          </a:xfrm>
          <a:prstGeom prst="rect">
            <a:avLst/>
          </a:prstGeom>
          <a:noFill/>
        </p:spPr>
        <p:txBody>
          <a:bodyPr wrap="none" rtlCol="0">
            <a:spAutoFit/>
          </a:bodyPr>
          <a:lstStyle/>
          <a:p>
            <a:r>
              <a:rPr lang="en-US" dirty="0">
                <a:solidFill>
                  <a:schemeClr val="bg1"/>
                </a:solidFill>
              </a:rPr>
              <a:t>microbes</a:t>
            </a:r>
          </a:p>
        </p:txBody>
      </p:sp>
      <p:grpSp>
        <p:nvGrpSpPr>
          <p:cNvPr id="3" name="Group 2">
            <a:extLst>
              <a:ext uri="{FF2B5EF4-FFF2-40B4-BE49-F238E27FC236}">
                <a16:creationId xmlns:a16="http://schemas.microsoft.com/office/drawing/2014/main" id="{53959692-E462-33A3-1573-DE285EF4528F}"/>
              </a:ext>
            </a:extLst>
          </p:cNvPr>
          <p:cNvGrpSpPr/>
          <p:nvPr/>
        </p:nvGrpSpPr>
        <p:grpSpPr>
          <a:xfrm>
            <a:off x="6781800" y="1730123"/>
            <a:ext cx="4212771" cy="4523720"/>
            <a:chOff x="6781800" y="1730123"/>
            <a:chExt cx="4212771" cy="4523720"/>
          </a:xfrm>
        </p:grpSpPr>
        <p:sp>
          <p:nvSpPr>
            <p:cNvPr id="14" name="Rectangle 13">
              <a:extLst>
                <a:ext uri="{FF2B5EF4-FFF2-40B4-BE49-F238E27FC236}">
                  <a16:creationId xmlns:a16="http://schemas.microsoft.com/office/drawing/2014/main" id="{3CA855C5-B43F-5DEE-90D4-22D4EEF9F5DC}"/>
                </a:ext>
              </a:extLst>
            </p:cNvPr>
            <p:cNvSpPr/>
            <p:nvPr/>
          </p:nvSpPr>
          <p:spPr>
            <a:xfrm>
              <a:off x="6781800" y="2253343"/>
              <a:ext cx="4212771" cy="4000500"/>
            </a:xfrm>
            <a:prstGeom prst="rect">
              <a:avLst/>
            </a:prstGeom>
            <a:solidFill>
              <a:srgbClr val="FEB9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AD31478-88CB-56C0-3C28-16B11DE79505}"/>
                </a:ext>
              </a:extLst>
            </p:cNvPr>
            <p:cNvSpPr txBox="1"/>
            <p:nvPr/>
          </p:nvSpPr>
          <p:spPr>
            <a:xfrm>
              <a:off x="7933147" y="1730123"/>
              <a:ext cx="1910075" cy="523220"/>
            </a:xfrm>
            <a:prstGeom prst="rect">
              <a:avLst/>
            </a:prstGeom>
            <a:noFill/>
          </p:spPr>
          <p:txBody>
            <a:bodyPr wrap="none" rtlCol="0">
              <a:spAutoFit/>
            </a:bodyPr>
            <a:lstStyle/>
            <a:p>
              <a:r>
                <a:rPr lang="en-US" sz="2800" dirty="0">
                  <a:solidFill>
                    <a:schemeClr val="bg1"/>
                  </a:solidFill>
                </a:rPr>
                <a:t>Low-oxygen</a:t>
              </a:r>
            </a:p>
          </p:txBody>
        </p:sp>
        <p:sp>
          <p:nvSpPr>
            <p:cNvPr id="36" name="Hexagon 35">
              <a:extLst>
                <a:ext uri="{FF2B5EF4-FFF2-40B4-BE49-F238E27FC236}">
                  <a16:creationId xmlns:a16="http://schemas.microsoft.com/office/drawing/2014/main" id="{EDE6E612-A03C-0444-7895-CA857F62766D}"/>
                </a:ext>
              </a:extLst>
            </p:cNvPr>
            <p:cNvSpPr/>
            <p:nvPr/>
          </p:nvSpPr>
          <p:spPr>
            <a:xfrm>
              <a:off x="9331962" y="2898320"/>
              <a:ext cx="1420585" cy="1191986"/>
            </a:xfrm>
            <a:prstGeom prst="hexagon">
              <a:avLst/>
            </a:prstGeom>
            <a:solidFill>
              <a:srgbClr val="6D80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Hexagon 36">
              <a:extLst>
                <a:ext uri="{FF2B5EF4-FFF2-40B4-BE49-F238E27FC236}">
                  <a16:creationId xmlns:a16="http://schemas.microsoft.com/office/drawing/2014/main" id="{4A75DC99-DD8B-9D31-88CD-96CCEEA83213}"/>
                </a:ext>
              </a:extLst>
            </p:cNvPr>
            <p:cNvSpPr/>
            <p:nvPr/>
          </p:nvSpPr>
          <p:spPr>
            <a:xfrm>
              <a:off x="7067550" y="2726517"/>
              <a:ext cx="1420585" cy="1191986"/>
            </a:xfrm>
            <a:prstGeom prst="hexagon">
              <a:avLst/>
            </a:prstGeom>
            <a:solidFill>
              <a:srgbClr val="6D80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Hexagon 37">
              <a:extLst>
                <a:ext uri="{FF2B5EF4-FFF2-40B4-BE49-F238E27FC236}">
                  <a16:creationId xmlns:a16="http://schemas.microsoft.com/office/drawing/2014/main" id="{631C275B-7B42-482C-8A5F-9BF2DE6BF5AC}"/>
                </a:ext>
              </a:extLst>
            </p:cNvPr>
            <p:cNvSpPr/>
            <p:nvPr/>
          </p:nvSpPr>
          <p:spPr>
            <a:xfrm>
              <a:off x="8133613" y="4357241"/>
              <a:ext cx="1420585" cy="1191986"/>
            </a:xfrm>
            <a:prstGeom prst="hexagon">
              <a:avLst/>
            </a:prstGeom>
            <a:solidFill>
              <a:srgbClr val="6D80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226015DD-F182-F5E6-005A-403740EBD769}"/>
                </a:ext>
              </a:extLst>
            </p:cNvPr>
            <p:cNvSpPr txBox="1"/>
            <p:nvPr/>
          </p:nvSpPr>
          <p:spPr>
            <a:xfrm>
              <a:off x="7321176" y="3137844"/>
              <a:ext cx="814967" cy="461665"/>
            </a:xfrm>
            <a:prstGeom prst="rect">
              <a:avLst/>
            </a:prstGeom>
            <a:noFill/>
          </p:spPr>
          <p:txBody>
            <a:bodyPr wrap="none" rtlCol="0">
              <a:spAutoFit/>
            </a:bodyPr>
            <a:lstStyle/>
            <a:p>
              <a:r>
                <a:rPr lang="en-US" sz="2400" dirty="0"/>
                <a:t>Fe(II)</a:t>
              </a:r>
            </a:p>
          </p:txBody>
        </p:sp>
        <p:sp>
          <p:nvSpPr>
            <p:cNvPr id="42" name="8-Point Star 41">
              <a:extLst>
                <a:ext uri="{FF2B5EF4-FFF2-40B4-BE49-F238E27FC236}">
                  <a16:creationId xmlns:a16="http://schemas.microsoft.com/office/drawing/2014/main" id="{429B7D96-4DBA-137D-91F6-046713282853}"/>
                </a:ext>
              </a:extLst>
            </p:cNvPr>
            <p:cNvSpPr/>
            <p:nvPr/>
          </p:nvSpPr>
          <p:spPr>
            <a:xfrm>
              <a:off x="7664016" y="4823288"/>
              <a:ext cx="521880" cy="561974"/>
            </a:xfrm>
            <a:prstGeom prst="star8">
              <a:avLst/>
            </a:prstGeom>
            <a:solidFill>
              <a:srgbClr val="6332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8-Point Star 42">
              <a:extLst>
                <a:ext uri="{FF2B5EF4-FFF2-40B4-BE49-F238E27FC236}">
                  <a16:creationId xmlns:a16="http://schemas.microsoft.com/office/drawing/2014/main" id="{CDAC47AF-E4E1-8FD9-91AF-85C3B538A16A}"/>
                </a:ext>
              </a:extLst>
            </p:cNvPr>
            <p:cNvSpPr/>
            <p:nvPr/>
          </p:nvSpPr>
          <p:spPr>
            <a:xfrm rot="1061498">
              <a:off x="6869266" y="3945172"/>
              <a:ext cx="438018" cy="40821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8-Point Star 43">
              <a:extLst>
                <a:ext uri="{FF2B5EF4-FFF2-40B4-BE49-F238E27FC236}">
                  <a16:creationId xmlns:a16="http://schemas.microsoft.com/office/drawing/2014/main" id="{21EA58FD-3791-2B14-F831-ED1DEFF04B56}"/>
                </a:ext>
              </a:extLst>
            </p:cNvPr>
            <p:cNvSpPr/>
            <p:nvPr/>
          </p:nvSpPr>
          <p:spPr>
            <a:xfrm>
              <a:off x="8871432" y="4069941"/>
              <a:ext cx="438018" cy="40821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8-Point Star 44">
              <a:extLst>
                <a:ext uri="{FF2B5EF4-FFF2-40B4-BE49-F238E27FC236}">
                  <a16:creationId xmlns:a16="http://schemas.microsoft.com/office/drawing/2014/main" id="{F2DF653D-CD96-F84B-83A7-B0FA2CCDE62A}"/>
                </a:ext>
              </a:extLst>
            </p:cNvPr>
            <p:cNvSpPr/>
            <p:nvPr/>
          </p:nvSpPr>
          <p:spPr>
            <a:xfrm rot="20580005">
              <a:off x="6856582" y="4498075"/>
              <a:ext cx="635851" cy="56197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8-Point Star 45">
              <a:extLst>
                <a:ext uri="{FF2B5EF4-FFF2-40B4-BE49-F238E27FC236}">
                  <a16:creationId xmlns:a16="http://schemas.microsoft.com/office/drawing/2014/main" id="{BC669438-9FB5-470E-B3D5-80E5F0EA1B65}"/>
                </a:ext>
              </a:extLst>
            </p:cNvPr>
            <p:cNvSpPr/>
            <p:nvPr/>
          </p:nvSpPr>
          <p:spPr>
            <a:xfrm>
              <a:off x="7037613" y="5573307"/>
              <a:ext cx="438018" cy="408215"/>
            </a:xfrm>
            <a:prstGeom prst="star8">
              <a:avLst/>
            </a:prstGeom>
            <a:solidFill>
              <a:srgbClr val="6332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8-Point Star 46">
              <a:extLst>
                <a:ext uri="{FF2B5EF4-FFF2-40B4-BE49-F238E27FC236}">
                  <a16:creationId xmlns:a16="http://schemas.microsoft.com/office/drawing/2014/main" id="{F2166946-33AC-B938-20BA-0748C2CCEA5F}"/>
                </a:ext>
              </a:extLst>
            </p:cNvPr>
            <p:cNvSpPr/>
            <p:nvPr/>
          </p:nvSpPr>
          <p:spPr>
            <a:xfrm>
              <a:off x="10381781" y="3662120"/>
              <a:ext cx="546390" cy="526851"/>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8-Point Star 47">
              <a:extLst>
                <a:ext uri="{FF2B5EF4-FFF2-40B4-BE49-F238E27FC236}">
                  <a16:creationId xmlns:a16="http://schemas.microsoft.com/office/drawing/2014/main" id="{D2F719AC-6B14-2F7C-09F6-3734AFABB545}"/>
                </a:ext>
              </a:extLst>
            </p:cNvPr>
            <p:cNvSpPr/>
            <p:nvPr/>
          </p:nvSpPr>
          <p:spPr>
            <a:xfrm rot="20469404">
              <a:off x="9845268" y="5556252"/>
              <a:ext cx="438018" cy="40821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Pie 48">
              <a:extLst>
                <a:ext uri="{FF2B5EF4-FFF2-40B4-BE49-F238E27FC236}">
                  <a16:creationId xmlns:a16="http://schemas.microsoft.com/office/drawing/2014/main" id="{DA25A1C1-2D78-36DF-E817-849659A003E5}"/>
                </a:ext>
              </a:extLst>
            </p:cNvPr>
            <p:cNvSpPr/>
            <p:nvPr/>
          </p:nvSpPr>
          <p:spPr>
            <a:xfrm rot="11506881">
              <a:off x="10130632" y="4935288"/>
              <a:ext cx="631502" cy="633005"/>
            </a:xfrm>
            <a:prstGeom prst="pie">
              <a:avLst>
                <a:gd name="adj1" fmla="val 19425902"/>
                <a:gd name="adj2" fmla="val 162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TextBox 49">
              <a:extLst>
                <a:ext uri="{FF2B5EF4-FFF2-40B4-BE49-F238E27FC236}">
                  <a16:creationId xmlns:a16="http://schemas.microsoft.com/office/drawing/2014/main" id="{408ED09A-493C-C7A5-D35C-E4563507D07A}"/>
                </a:ext>
              </a:extLst>
            </p:cNvPr>
            <p:cNvSpPr txBox="1"/>
            <p:nvPr/>
          </p:nvSpPr>
          <p:spPr>
            <a:xfrm>
              <a:off x="9890402" y="4591487"/>
              <a:ext cx="1044966" cy="369332"/>
            </a:xfrm>
            <a:prstGeom prst="rect">
              <a:avLst/>
            </a:prstGeom>
            <a:noFill/>
          </p:spPr>
          <p:txBody>
            <a:bodyPr wrap="none" rtlCol="0">
              <a:spAutoFit/>
            </a:bodyPr>
            <a:lstStyle/>
            <a:p>
              <a:r>
                <a:rPr lang="en-US" dirty="0"/>
                <a:t>microbes</a:t>
              </a:r>
            </a:p>
          </p:txBody>
        </p:sp>
        <p:sp>
          <p:nvSpPr>
            <p:cNvPr id="51" name="8-Point Star 50">
              <a:extLst>
                <a:ext uri="{FF2B5EF4-FFF2-40B4-BE49-F238E27FC236}">
                  <a16:creationId xmlns:a16="http://schemas.microsoft.com/office/drawing/2014/main" id="{53A3E942-3182-C469-406C-69D431B5F604}"/>
                </a:ext>
              </a:extLst>
            </p:cNvPr>
            <p:cNvSpPr/>
            <p:nvPr/>
          </p:nvSpPr>
          <p:spPr>
            <a:xfrm>
              <a:off x="8137175" y="2954948"/>
              <a:ext cx="438018" cy="40821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8-Point Star 51">
              <a:extLst>
                <a:ext uri="{FF2B5EF4-FFF2-40B4-BE49-F238E27FC236}">
                  <a16:creationId xmlns:a16="http://schemas.microsoft.com/office/drawing/2014/main" id="{4A7576D0-2D48-54DC-171C-E61CC52C3A5A}"/>
                </a:ext>
              </a:extLst>
            </p:cNvPr>
            <p:cNvSpPr/>
            <p:nvPr/>
          </p:nvSpPr>
          <p:spPr>
            <a:xfrm>
              <a:off x="6848541" y="2397590"/>
              <a:ext cx="438018" cy="408215"/>
            </a:xfrm>
            <a:prstGeom prst="star8">
              <a:avLst/>
            </a:prstGeom>
            <a:solidFill>
              <a:srgbClr val="6332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8-Point Star 52">
              <a:extLst>
                <a:ext uri="{FF2B5EF4-FFF2-40B4-BE49-F238E27FC236}">
                  <a16:creationId xmlns:a16="http://schemas.microsoft.com/office/drawing/2014/main" id="{0FB9339D-E13F-537B-7F4E-A0450B68B711}"/>
                </a:ext>
              </a:extLst>
            </p:cNvPr>
            <p:cNvSpPr/>
            <p:nvPr/>
          </p:nvSpPr>
          <p:spPr>
            <a:xfrm>
              <a:off x="7784923" y="3672130"/>
              <a:ext cx="521880" cy="561974"/>
            </a:xfrm>
            <a:prstGeom prst="star8">
              <a:avLst/>
            </a:prstGeom>
            <a:solidFill>
              <a:srgbClr val="6332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8-Point Star 53">
              <a:extLst>
                <a:ext uri="{FF2B5EF4-FFF2-40B4-BE49-F238E27FC236}">
                  <a16:creationId xmlns:a16="http://schemas.microsoft.com/office/drawing/2014/main" id="{4E2DB428-3511-642B-F52B-EC2AEBA6C68C}"/>
                </a:ext>
              </a:extLst>
            </p:cNvPr>
            <p:cNvSpPr/>
            <p:nvPr/>
          </p:nvSpPr>
          <p:spPr>
            <a:xfrm>
              <a:off x="9067507" y="3142726"/>
              <a:ext cx="438018" cy="40821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8-Point Star 54">
              <a:extLst>
                <a:ext uri="{FF2B5EF4-FFF2-40B4-BE49-F238E27FC236}">
                  <a16:creationId xmlns:a16="http://schemas.microsoft.com/office/drawing/2014/main" id="{166FCC63-87C0-A325-A42A-ADED77F5B58F}"/>
                </a:ext>
              </a:extLst>
            </p:cNvPr>
            <p:cNvSpPr/>
            <p:nvPr/>
          </p:nvSpPr>
          <p:spPr>
            <a:xfrm>
              <a:off x="8606595" y="5820156"/>
              <a:ext cx="438018" cy="40821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8-Point Star 55">
              <a:extLst>
                <a:ext uri="{FF2B5EF4-FFF2-40B4-BE49-F238E27FC236}">
                  <a16:creationId xmlns:a16="http://schemas.microsoft.com/office/drawing/2014/main" id="{5B71D16D-48BD-F21E-1771-0BF28FDC9005}"/>
                </a:ext>
              </a:extLst>
            </p:cNvPr>
            <p:cNvSpPr/>
            <p:nvPr/>
          </p:nvSpPr>
          <p:spPr>
            <a:xfrm>
              <a:off x="8501890" y="2441873"/>
              <a:ext cx="438018" cy="40821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8-Point Star 56">
              <a:extLst>
                <a:ext uri="{FF2B5EF4-FFF2-40B4-BE49-F238E27FC236}">
                  <a16:creationId xmlns:a16="http://schemas.microsoft.com/office/drawing/2014/main" id="{1D68C2A2-837C-DCA0-68A6-1B98EB7BDFDA}"/>
                </a:ext>
              </a:extLst>
            </p:cNvPr>
            <p:cNvSpPr/>
            <p:nvPr/>
          </p:nvSpPr>
          <p:spPr>
            <a:xfrm rot="20469404">
              <a:off x="10036839" y="2546342"/>
              <a:ext cx="438018" cy="40821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8-Point Star 57">
              <a:extLst>
                <a:ext uri="{FF2B5EF4-FFF2-40B4-BE49-F238E27FC236}">
                  <a16:creationId xmlns:a16="http://schemas.microsoft.com/office/drawing/2014/main" id="{7DDB5306-92EA-9B87-34B0-A310EFA54B54}"/>
                </a:ext>
              </a:extLst>
            </p:cNvPr>
            <p:cNvSpPr/>
            <p:nvPr/>
          </p:nvSpPr>
          <p:spPr>
            <a:xfrm>
              <a:off x="9631264" y="4181370"/>
              <a:ext cx="438018" cy="408215"/>
            </a:xfrm>
            <a:prstGeom prst="star8">
              <a:avLst/>
            </a:prstGeom>
            <a:solidFill>
              <a:srgbClr val="6332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86169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39" grpId="0" animBg="1"/>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Graphic 7" descr="Scales of justice outline">
            <a:extLst>
              <a:ext uri="{FF2B5EF4-FFF2-40B4-BE49-F238E27FC236}">
                <a16:creationId xmlns:a16="http://schemas.microsoft.com/office/drawing/2014/main" id="{9F0157A9-A567-5599-046B-E142E979D9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24450" y="0"/>
            <a:ext cx="1943100" cy="1943100"/>
          </a:xfrm>
          <a:prstGeom prst="rect">
            <a:avLst/>
          </a:prstGeom>
        </p:spPr>
      </p:pic>
      <p:sp>
        <p:nvSpPr>
          <p:cNvPr id="6" name="TextBox 5">
            <a:extLst>
              <a:ext uri="{FF2B5EF4-FFF2-40B4-BE49-F238E27FC236}">
                <a16:creationId xmlns:a16="http://schemas.microsoft.com/office/drawing/2014/main" id="{6FEB5F63-934C-C85F-264E-9EECCD3FFD72}"/>
              </a:ext>
            </a:extLst>
          </p:cNvPr>
          <p:cNvSpPr txBox="1"/>
          <p:nvPr/>
        </p:nvSpPr>
        <p:spPr>
          <a:xfrm>
            <a:off x="1050471" y="2971800"/>
            <a:ext cx="10091058" cy="1485901"/>
          </a:xfrm>
          <a:prstGeom prst="rect">
            <a:avLst/>
          </a:prstGeom>
          <a:solidFill>
            <a:schemeClr val="tx1">
              <a:alpha val="76834"/>
            </a:schemeClr>
          </a:solidFill>
        </p:spPr>
        <p:txBody>
          <a:bodyPr wrap="square" rtlCol="0" anchor="ctr">
            <a:noAutofit/>
          </a:bodyPr>
          <a:lstStyle/>
          <a:p>
            <a:pPr algn="ctr"/>
            <a:r>
              <a:rPr lang="en-US" sz="3200" dirty="0">
                <a:solidFill>
                  <a:prstClr val="white"/>
                </a:solidFill>
                <a:latin typeface="Century Gothic" panose="020B0502020202020204"/>
              </a:rPr>
              <a:t>How does hypoxia affect coupled Fe and OC cycling over both short-term (2–4 week) and multiannual timescales?</a:t>
            </a:r>
          </a:p>
        </p:txBody>
      </p:sp>
      <p:sp>
        <p:nvSpPr>
          <p:cNvPr id="16" name="TextBox 15">
            <a:extLst>
              <a:ext uri="{FF2B5EF4-FFF2-40B4-BE49-F238E27FC236}">
                <a16:creationId xmlns:a16="http://schemas.microsoft.com/office/drawing/2014/main" id="{730E51C6-34A9-811A-11AD-69942DD0FB8E}"/>
              </a:ext>
            </a:extLst>
          </p:cNvPr>
          <p:cNvSpPr txBox="1"/>
          <p:nvPr/>
        </p:nvSpPr>
        <p:spPr>
          <a:xfrm>
            <a:off x="3331490" y="350104"/>
            <a:ext cx="1945020" cy="369332"/>
          </a:xfrm>
          <a:prstGeom prst="rect">
            <a:avLst/>
          </a:prstGeom>
          <a:noFill/>
        </p:spPr>
        <p:txBody>
          <a:bodyPr wrap="none" rtlCol="0">
            <a:spAutoFit/>
          </a:bodyPr>
          <a:lstStyle/>
          <a:p>
            <a:r>
              <a:rPr lang="en-US" dirty="0">
                <a:solidFill>
                  <a:schemeClr val="bg1"/>
                </a:solidFill>
              </a:rPr>
              <a:t>Mineral protection</a:t>
            </a:r>
          </a:p>
        </p:txBody>
      </p:sp>
      <p:sp>
        <p:nvSpPr>
          <p:cNvPr id="17" name="TextBox 16">
            <a:extLst>
              <a:ext uri="{FF2B5EF4-FFF2-40B4-BE49-F238E27FC236}">
                <a16:creationId xmlns:a16="http://schemas.microsoft.com/office/drawing/2014/main" id="{A2C30FE0-F535-A2F9-40D3-F54A1DEA3F6D}"/>
              </a:ext>
            </a:extLst>
          </p:cNvPr>
          <p:cNvSpPr txBox="1"/>
          <p:nvPr/>
        </p:nvSpPr>
        <p:spPr>
          <a:xfrm>
            <a:off x="6890644" y="350104"/>
            <a:ext cx="1242969" cy="369332"/>
          </a:xfrm>
          <a:prstGeom prst="rect">
            <a:avLst/>
          </a:prstGeom>
          <a:noFill/>
        </p:spPr>
        <p:txBody>
          <a:bodyPr wrap="none" rtlCol="0">
            <a:spAutoFit/>
          </a:bodyPr>
          <a:lstStyle/>
          <a:p>
            <a:r>
              <a:rPr lang="en-US" dirty="0">
                <a:solidFill>
                  <a:schemeClr val="bg1"/>
                </a:solidFill>
              </a:rPr>
              <a:t>Respiration</a:t>
            </a:r>
          </a:p>
        </p:txBody>
      </p:sp>
    </p:spTree>
    <p:extLst>
      <p:ext uri="{BB962C8B-B14F-4D97-AF65-F5344CB8AC3E}">
        <p14:creationId xmlns:p14="http://schemas.microsoft.com/office/powerpoint/2010/main" val="2980594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CR_systems.png">
            <a:extLst>
              <a:ext uri="{FF2B5EF4-FFF2-40B4-BE49-F238E27FC236}">
                <a16:creationId xmlns:a16="http://schemas.microsoft.com/office/drawing/2014/main" id="{AA6AF00E-367E-F243-9DEC-357172AA3CD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65" r="226"/>
          <a:stretch/>
        </p:blipFill>
        <p:spPr>
          <a:xfrm>
            <a:off x="6507502" y="4640753"/>
            <a:ext cx="5430866" cy="1762043"/>
          </a:xfrm>
          <a:prstGeom prst="rect">
            <a:avLst/>
          </a:prstGeom>
          <a:ln>
            <a:solidFill>
              <a:schemeClr val="tx1">
                <a:alpha val="30000"/>
              </a:schemeClr>
            </a:solidFill>
          </a:ln>
        </p:spPr>
      </p:pic>
      <p:sp>
        <p:nvSpPr>
          <p:cNvPr id="7" name="TextBox 6">
            <a:extLst>
              <a:ext uri="{FF2B5EF4-FFF2-40B4-BE49-F238E27FC236}">
                <a16:creationId xmlns:a16="http://schemas.microsoft.com/office/drawing/2014/main" id="{B32BB247-EF9A-6341-9911-00E9082A57F1}"/>
              </a:ext>
            </a:extLst>
          </p:cNvPr>
          <p:cNvSpPr txBox="1"/>
          <p:nvPr/>
        </p:nvSpPr>
        <p:spPr>
          <a:xfrm>
            <a:off x="253632" y="289860"/>
            <a:ext cx="11569808" cy="738465"/>
          </a:xfrm>
          <a:prstGeom prst="rect">
            <a:avLst/>
          </a:prstGeom>
          <a:noFill/>
        </p:spPr>
        <p:txBody>
          <a:bodyPr wrap="square" rtlCol="0">
            <a:noAutofit/>
          </a:bodyPr>
          <a:lstStyle/>
          <a:p>
            <a:pPr algn="ctr"/>
            <a:r>
              <a:rPr lang="en-US" sz="3200" dirty="0">
                <a:latin typeface="Century Gothic" panose="020B0502020202020204" pitchFamily="34" charset="0"/>
              </a:rPr>
              <a:t>Whole-ecosystem oxygenation experiments</a:t>
            </a:r>
          </a:p>
        </p:txBody>
      </p:sp>
      <p:grpSp>
        <p:nvGrpSpPr>
          <p:cNvPr id="26" name="Group 25">
            <a:extLst>
              <a:ext uri="{FF2B5EF4-FFF2-40B4-BE49-F238E27FC236}">
                <a16:creationId xmlns:a16="http://schemas.microsoft.com/office/drawing/2014/main" id="{5BD952C4-C86D-3701-E46C-E7A311DFBB3E}"/>
              </a:ext>
            </a:extLst>
          </p:cNvPr>
          <p:cNvGrpSpPr/>
          <p:nvPr/>
        </p:nvGrpSpPr>
        <p:grpSpPr>
          <a:xfrm>
            <a:off x="253632" y="1339702"/>
            <a:ext cx="5842368" cy="5167424"/>
            <a:chOff x="253632" y="1339702"/>
            <a:chExt cx="5842368" cy="5167424"/>
          </a:xfrm>
        </p:grpSpPr>
        <p:sp>
          <p:nvSpPr>
            <p:cNvPr id="25" name="Rectangle 24">
              <a:extLst>
                <a:ext uri="{FF2B5EF4-FFF2-40B4-BE49-F238E27FC236}">
                  <a16:creationId xmlns:a16="http://schemas.microsoft.com/office/drawing/2014/main" id="{DE5D884A-B038-0998-012E-1741FDA26648}"/>
                </a:ext>
              </a:extLst>
            </p:cNvPr>
            <p:cNvSpPr/>
            <p:nvPr/>
          </p:nvSpPr>
          <p:spPr>
            <a:xfrm>
              <a:off x="253632" y="1339702"/>
              <a:ext cx="5842368" cy="5167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A8C8845D-F307-D89E-5246-ED5D5ADB6A66}"/>
                </a:ext>
              </a:extLst>
            </p:cNvPr>
            <p:cNvGrpSpPr/>
            <p:nvPr/>
          </p:nvGrpSpPr>
          <p:grpSpPr>
            <a:xfrm>
              <a:off x="435103" y="1501949"/>
              <a:ext cx="5543806" cy="3793060"/>
              <a:chOff x="4607632" y="23358795"/>
              <a:chExt cx="4292458" cy="3989385"/>
            </a:xfrm>
          </p:grpSpPr>
          <p:pic>
            <p:nvPicPr>
              <p:cNvPr id="16" name="Picture 15">
                <a:extLst>
                  <a:ext uri="{FF2B5EF4-FFF2-40B4-BE49-F238E27FC236}">
                    <a16:creationId xmlns:a16="http://schemas.microsoft.com/office/drawing/2014/main" id="{2058FE91-24CF-E1F8-C602-2565D6A5DB37}"/>
                  </a:ext>
                </a:extLst>
              </p:cNvPr>
              <p:cNvPicPr>
                <a:picLocks noChangeAspect="1"/>
              </p:cNvPicPr>
              <p:nvPr/>
            </p:nvPicPr>
            <p:blipFill rotWithShape="1">
              <a:blip r:embed="rId4"/>
              <a:srcRect l="27230" b="2610"/>
              <a:stretch/>
            </p:blipFill>
            <p:spPr>
              <a:xfrm>
                <a:off x="5690281" y="23358795"/>
                <a:ext cx="3209809" cy="3989381"/>
              </a:xfrm>
              <a:prstGeom prst="rect">
                <a:avLst/>
              </a:prstGeom>
              <a:ln>
                <a:noFill/>
              </a:ln>
            </p:spPr>
          </p:pic>
          <p:pic>
            <p:nvPicPr>
              <p:cNvPr id="17" name="Picture 16">
                <a:extLst>
                  <a:ext uri="{FF2B5EF4-FFF2-40B4-BE49-F238E27FC236}">
                    <a16:creationId xmlns:a16="http://schemas.microsoft.com/office/drawing/2014/main" id="{094CD9AD-E5E3-BF6C-91D0-C4DB4F781A2A}"/>
                  </a:ext>
                </a:extLst>
              </p:cNvPr>
              <p:cNvPicPr>
                <a:picLocks noChangeAspect="1"/>
              </p:cNvPicPr>
              <p:nvPr/>
            </p:nvPicPr>
            <p:blipFill rotWithShape="1">
              <a:blip r:embed="rId5"/>
              <a:srcRect t="-1" r="75455" b="2610"/>
              <a:stretch/>
            </p:blipFill>
            <p:spPr>
              <a:xfrm>
                <a:off x="4607632" y="23358799"/>
                <a:ext cx="1082640" cy="3989381"/>
              </a:xfrm>
              <a:prstGeom prst="rect">
                <a:avLst/>
              </a:prstGeom>
              <a:ln>
                <a:noFill/>
              </a:ln>
            </p:spPr>
          </p:pic>
          <p:sp>
            <p:nvSpPr>
              <p:cNvPr id="18" name="Freeform 17">
                <a:extLst>
                  <a:ext uri="{FF2B5EF4-FFF2-40B4-BE49-F238E27FC236}">
                    <a16:creationId xmlns:a16="http://schemas.microsoft.com/office/drawing/2014/main" id="{42C5A262-8D0D-F092-B8B2-0EB604D758E4}"/>
                  </a:ext>
                </a:extLst>
              </p:cNvPr>
              <p:cNvSpPr/>
              <p:nvPr/>
            </p:nvSpPr>
            <p:spPr>
              <a:xfrm>
                <a:off x="5015571" y="25954777"/>
                <a:ext cx="422275" cy="1184274"/>
              </a:xfrm>
              <a:custGeom>
                <a:avLst/>
                <a:gdLst>
                  <a:gd name="connsiteX0" fmla="*/ 368300 w 422275"/>
                  <a:gd name="connsiteY0" fmla="*/ 0 h 1184275"/>
                  <a:gd name="connsiteX1" fmla="*/ 368300 w 422275"/>
                  <a:gd name="connsiteY1" fmla="*/ 0 h 1184275"/>
                  <a:gd name="connsiteX2" fmla="*/ 339725 w 422275"/>
                  <a:gd name="connsiteY2" fmla="*/ 6350 h 1184275"/>
                  <a:gd name="connsiteX3" fmla="*/ 330200 w 422275"/>
                  <a:gd name="connsiteY3" fmla="*/ 12700 h 1184275"/>
                  <a:gd name="connsiteX4" fmla="*/ 311150 w 422275"/>
                  <a:gd name="connsiteY4" fmla="*/ 22225 h 1184275"/>
                  <a:gd name="connsiteX5" fmla="*/ 298450 w 422275"/>
                  <a:gd name="connsiteY5" fmla="*/ 38100 h 1184275"/>
                  <a:gd name="connsiteX6" fmla="*/ 292100 w 422275"/>
                  <a:gd name="connsiteY6" fmla="*/ 57150 h 1184275"/>
                  <a:gd name="connsiteX7" fmla="*/ 288925 w 422275"/>
                  <a:gd name="connsiteY7" fmla="*/ 66675 h 1184275"/>
                  <a:gd name="connsiteX8" fmla="*/ 266700 w 422275"/>
                  <a:gd name="connsiteY8" fmla="*/ 92075 h 1184275"/>
                  <a:gd name="connsiteX9" fmla="*/ 254000 w 422275"/>
                  <a:gd name="connsiteY9" fmla="*/ 107950 h 1184275"/>
                  <a:gd name="connsiteX10" fmla="*/ 241300 w 422275"/>
                  <a:gd name="connsiteY10" fmla="*/ 127000 h 1184275"/>
                  <a:gd name="connsiteX11" fmla="*/ 228600 w 422275"/>
                  <a:gd name="connsiteY11" fmla="*/ 146050 h 1184275"/>
                  <a:gd name="connsiteX12" fmla="*/ 222250 w 422275"/>
                  <a:gd name="connsiteY12" fmla="*/ 155575 h 1184275"/>
                  <a:gd name="connsiteX13" fmla="*/ 215900 w 422275"/>
                  <a:gd name="connsiteY13" fmla="*/ 165100 h 1184275"/>
                  <a:gd name="connsiteX14" fmla="*/ 206375 w 422275"/>
                  <a:gd name="connsiteY14" fmla="*/ 184150 h 1184275"/>
                  <a:gd name="connsiteX15" fmla="*/ 200025 w 422275"/>
                  <a:gd name="connsiteY15" fmla="*/ 203200 h 1184275"/>
                  <a:gd name="connsiteX16" fmla="*/ 196850 w 422275"/>
                  <a:gd name="connsiteY16" fmla="*/ 212725 h 1184275"/>
                  <a:gd name="connsiteX17" fmla="*/ 193675 w 422275"/>
                  <a:gd name="connsiteY17" fmla="*/ 222250 h 1184275"/>
                  <a:gd name="connsiteX18" fmla="*/ 190500 w 422275"/>
                  <a:gd name="connsiteY18" fmla="*/ 231775 h 1184275"/>
                  <a:gd name="connsiteX19" fmla="*/ 184150 w 422275"/>
                  <a:gd name="connsiteY19" fmla="*/ 257175 h 1184275"/>
                  <a:gd name="connsiteX20" fmla="*/ 180975 w 422275"/>
                  <a:gd name="connsiteY20" fmla="*/ 269875 h 1184275"/>
                  <a:gd name="connsiteX21" fmla="*/ 171450 w 422275"/>
                  <a:gd name="connsiteY21" fmla="*/ 298450 h 1184275"/>
                  <a:gd name="connsiteX22" fmla="*/ 158750 w 422275"/>
                  <a:gd name="connsiteY22" fmla="*/ 336550 h 1184275"/>
                  <a:gd name="connsiteX23" fmla="*/ 149225 w 422275"/>
                  <a:gd name="connsiteY23" fmla="*/ 355600 h 1184275"/>
                  <a:gd name="connsiteX24" fmla="*/ 139700 w 422275"/>
                  <a:gd name="connsiteY24" fmla="*/ 358775 h 1184275"/>
                  <a:gd name="connsiteX25" fmla="*/ 127000 w 422275"/>
                  <a:gd name="connsiteY25" fmla="*/ 377825 h 1184275"/>
                  <a:gd name="connsiteX26" fmla="*/ 120650 w 422275"/>
                  <a:gd name="connsiteY26" fmla="*/ 396875 h 1184275"/>
                  <a:gd name="connsiteX27" fmla="*/ 107950 w 422275"/>
                  <a:gd name="connsiteY27" fmla="*/ 415925 h 1184275"/>
                  <a:gd name="connsiteX28" fmla="*/ 104775 w 422275"/>
                  <a:gd name="connsiteY28" fmla="*/ 463550 h 1184275"/>
                  <a:gd name="connsiteX29" fmla="*/ 88900 w 422275"/>
                  <a:gd name="connsiteY29" fmla="*/ 536575 h 1184275"/>
                  <a:gd name="connsiteX30" fmla="*/ 88900 w 422275"/>
                  <a:gd name="connsiteY30" fmla="*/ 536575 h 1184275"/>
                  <a:gd name="connsiteX31" fmla="*/ 82550 w 422275"/>
                  <a:gd name="connsiteY31" fmla="*/ 571500 h 1184275"/>
                  <a:gd name="connsiteX32" fmla="*/ 44450 w 422275"/>
                  <a:gd name="connsiteY32" fmla="*/ 631825 h 1184275"/>
                  <a:gd name="connsiteX33" fmla="*/ 47625 w 422275"/>
                  <a:gd name="connsiteY33" fmla="*/ 676275 h 1184275"/>
                  <a:gd name="connsiteX34" fmla="*/ 31750 w 422275"/>
                  <a:gd name="connsiteY34" fmla="*/ 720725 h 1184275"/>
                  <a:gd name="connsiteX35" fmla="*/ 31750 w 422275"/>
                  <a:gd name="connsiteY35" fmla="*/ 720725 h 1184275"/>
                  <a:gd name="connsiteX36" fmla="*/ 25400 w 422275"/>
                  <a:gd name="connsiteY36" fmla="*/ 755650 h 1184275"/>
                  <a:gd name="connsiteX37" fmla="*/ 9525 w 422275"/>
                  <a:gd name="connsiteY37" fmla="*/ 828675 h 1184275"/>
                  <a:gd name="connsiteX38" fmla="*/ 15875 w 422275"/>
                  <a:gd name="connsiteY38" fmla="*/ 866775 h 1184275"/>
                  <a:gd name="connsiteX39" fmla="*/ 0 w 422275"/>
                  <a:gd name="connsiteY39" fmla="*/ 914400 h 1184275"/>
                  <a:gd name="connsiteX40" fmla="*/ 6350 w 422275"/>
                  <a:gd name="connsiteY40" fmla="*/ 958850 h 1184275"/>
                  <a:gd name="connsiteX41" fmla="*/ 31750 w 422275"/>
                  <a:gd name="connsiteY41" fmla="*/ 993775 h 1184275"/>
                  <a:gd name="connsiteX42" fmla="*/ 31750 w 422275"/>
                  <a:gd name="connsiteY42" fmla="*/ 993775 h 1184275"/>
                  <a:gd name="connsiteX43" fmla="*/ 22225 w 422275"/>
                  <a:gd name="connsiteY43" fmla="*/ 1044575 h 1184275"/>
                  <a:gd name="connsiteX44" fmla="*/ 44450 w 422275"/>
                  <a:gd name="connsiteY44" fmla="*/ 1060450 h 1184275"/>
                  <a:gd name="connsiteX45" fmla="*/ 85725 w 422275"/>
                  <a:gd name="connsiteY45" fmla="*/ 1054100 h 1184275"/>
                  <a:gd name="connsiteX46" fmla="*/ 120650 w 422275"/>
                  <a:gd name="connsiteY46" fmla="*/ 1076325 h 1184275"/>
                  <a:gd name="connsiteX47" fmla="*/ 130175 w 422275"/>
                  <a:gd name="connsiteY47" fmla="*/ 1066800 h 1184275"/>
                  <a:gd name="connsiteX48" fmla="*/ 158750 w 422275"/>
                  <a:gd name="connsiteY48" fmla="*/ 1092200 h 1184275"/>
                  <a:gd name="connsiteX49" fmla="*/ 196850 w 422275"/>
                  <a:gd name="connsiteY49" fmla="*/ 1174750 h 1184275"/>
                  <a:gd name="connsiteX50" fmla="*/ 247650 w 422275"/>
                  <a:gd name="connsiteY50" fmla="*/ 1184275 h 1184275"/>
                  <a:gd name="connsiteX51" fmla="*/ 298450 w 422275"/>
                  <a:gd name="connsiteY51" fmla="*/ 1165225 h 1184275"/>
                  <a:gd name="connsiteX52" fmla="*/ 304800 w 422275"/>
                  <a:gd name="connsiteY52" fmla="*/ 1136650 h 1184275"/>
                  <a:gd name="connsiteX53" fmla="*/ 288925 w 422275"/>
                  <a:gd name="connsiteY53" fmla="*/ 1104900 h 1184275"/>
                  <a:gd name="connsiteX54" fmla="*/ 298450 w 422275"/>
                  <a:gd name="connsiteY54" fmla="*/ 1076325 h 1184275"/>
                  <a:gd name="connsiteX55" fmla="*/ 292100 w 422275"/>
                  <a:gd name="connsiteY55" fmla="*/ 1022350 h 1184275"/>
                  <a:gd name="connsiteX56" fmla="*/ 295275 w 422275"/>
                  <a:gd name="connsiteY56" fmla="*/ 1012825 h 1184275"/>
                  <a:gd name="connsiteX57" fmla="*/ 320675 w 422275"/>
                  <a:gd name="connsiteY57" fmla="*/ 1003300 h 1184275"/>
                  <a:gd name="connsiteX58" fmla="*/ 327025 w 422275"/>
                  <a:gd name="connsiteY58" fmla="*/ 984250 h 1184275"/>
                  <a:gd name="connsiteX59" fmla="*/ 336550 w 422275"/>
                  <a:gd name="connsiteY59" fmla="*/ 977900 h 1184275"/>
                  <a:gd name="connsiteX60" fmla="*/ 339725 w 422275"/>
                  <a:gd name="connsiteY60" fmla="*/ 968375 h 1184275"/>
                  <a:gd name="connsiteX61" fmla="*/ 368300 w 422275"/>
                  <a:gd name="connsiteY61" fmla="*/ 946150 h 1184275"/>
                  <a:gd name="connsiteX62" fmla="*/ 381000 w 422275"/>
                  <a:gd name="connsiteY62" fmla="*/ 927100 h 1184275"/>
                  <a:gd name="connsiteX63" fmla="*/ 374650 w 422275"/>
                  <a:gd name="connsiteY63" fmla="*/ 904875 h 1184275"/>
                  <a:gd name="connsiteX64" fmla="*/ 365125 w 422275"/>
                  <a:gd name="connsiteY64" fmla="*/ 901700 h 1184275"/>
                  <a:gd name="connsiteX65" fmla="*/ 339725 w 422275"/>
                  <a:gd name="connsiteY65" fmla="*/ 904875 h 1184275"/>
                  <a:gd name="connsiteX66" fmla="*/ 311150 w 422275"/>
                  <a:gd name="connsiteY66" fmla="*/ 927100 h 1184275"/>
                  <a:gd name="connsiteX67" fmla="*/ 301625 w 422275"/>
                  <a:gd name="connsiteY67" fmla="*/ 930275 h 1184275"/>
                  <a:gd name="connsiteX68" fmla="*/ 292100 w 422275"/>
                  <a:gd name="connsiteY68" fmla="*/ 936625 h 1184275"/>
                  <a:gd name="connsiteX69" fmla="*/ 257175 w 422275"/>
                  <a:gd name="connsiteY69" fmla="*/ 942975 h 1184275"/>
                  <a:gd name="connsiteX70" fmla="*/ 228600 w 422275"/>
                  <a:gd name="connsiteY70" fmla="*/ 927100 h 1184275"/>
                  <a:gd name="connsiteX71" fmla="*/ 219075 w 422275"/>
                  <a:gd name="connsiteY71" fmla="*/ 917575 h 1184275"/>
                  <a:gd name="connsiteX72" fmla="*/ 193675 w 422275"/>
                  <a:gd name="connsiteY72" fmla="*/ 911225 h 1184275"/>
                  <a:gd name="connsiteX73" fmla="*/ 152400 w 422275"/>
                  <a:gd name="connsiteY73" fmla="*/ 914400 h 1184275"/>
                  <a:gd name="connsiteX74" fmla="*/ 146050 w 422275"/>
                  <a:gd name="connsiteY74" fmla="*/ 904875 h 1184275"/>
                  <a:gd name="connsiteX75" fmla="*/ 136525 w 422275"/>
                  <a:gd name="connsiteY75" fmla="*/ 873125 h 1184275"/>
                  <a:gd name="connsiteX76" fmla="*/ 136525 w 422275"/>
                  <a:gd name="connsiteY76" fmla="*/ 781050 h 1184275"/>
                  <a:gd name="connsiteX77" fmla="*/ 142875 w 422275"/>
                  <a:gd name="connsiteY77" fmla="*/ 762000 h 1184275"/>
                  <a:gd name="connsiteX78" fmla="*/ 149225 w 422275"/>
                  <a:gd name="connsiteY78" fmla="*/ 742950 h 1184275"/>
                  <a:gd name="connsiteX79" fmla="*/ 152400 w 422275"/>
                  <a:gd name="connsiteY79" fmla="*/ 733425 h 1184275"/>
                  <a:gd name="connsiteX80" fmla="*/ 155575 w 422275"/>
                  <a:gd name="connsiteY80" fmla="*/ 720725 h 1184275"/>
                  <a:gd name="connsiteX81" fmla="*/ 161925 w 422275"/>
                  <a:gd name="connsiteY81" fmla="*/ 701675 h 1184275"/>
                  <a:gd name="connsiteX82" fmla="*/ 165100 w 422275"/>
                  <a:gd name="connsiteY82" fmla="*/ 679450 h 1184275"/>
                  <a:gd name="connsiteX83" fmla="*/ 171450 w 422275"/>
                  <a:gd name="connsiteY83" fmla="*/ 654050 h 1184275"/>
                  <a:gd name="connsiteX84" fmla="*/ 180975 w 422275"/>
                  <a:gd name="connsiteY84" fmla="*/ 625475 h 1184275"/>
                  <a:gd name="connsiteX85" fmla="*/ 190500 w 422275"/>
                  <a:gd name="connsiteY85" fmla="*/ 606425 h 1184275"/>
                  <a:gd name="connsiteX86" fmla="*/ 200025 w 422275"/>
                  <a:gd name="connsiteY86" fmla="*/ 603250 h 1184275"/>
                  <a:gd name="connsiteX87" fmla="*/ 200025 w 422275"/>
                  <a:gd name="connsiteY87" fmla="*/ 603250 h 1184275"/>
                  <a:gd name="connsiteX88" fmla="*/ 222250 w 422275"/>
                  <a:gd name="connsiteY88" fmla="*/ 587375 h 1184275"/>
                  <a:gd name="connsiteX89" fmla="*/ 231775 w 422275"/>
                  <a:gd name="connsiteY89" fmla="*/ 549275 h 1184275"/>
                  <a:gd name="connsiteX90" fmla="*/ 247650 w 422275"/>
                  <a:gd name="connsiteY90" fmla="*/ 530225 h 1184275"/>
                  <a:gd name="connsiteX91" fmla="*/ 257175 w 422275"/>
                  <a:gd name="connsiteY91" fmla="*/ 527050 h 1184275"/>
                  <a:gd name="connsiteX92" fmla="*/ 266700 w 422275"/>
                  <a:gd name="connsiteY92" fmla="*/ 520700 h 1184275"/>
                  <a:gd name="connsiteX93" fmla="*/ 276225 w 422275"/>
                  <a:gd name="connsiteY93" fmla="*/ 517525 h 1184275"/>
                  <a:gd name="connsiteX94" fmla="*/ 295275 w 422275"/>
                  <a:gd name="connsiteY94" fmla="*/ 504825 h 1184275"/>
                  <a:gd name="connsiteX95" fmla="*/ 301625 w 422275"/>
                  <a:gd name="connsiteY95" fmla="*/ 485775 h 1184275"/>
                  <a:gd name="connsiteX96" fmla="*/ 304800 w 422275"/>
                  <a:gd name="connsiteY96" fmla="*/ 476250 h 1184275"/>
                  <a:gd name="connsiteX97" fmla="*/ 307975 w 422275"/>
                  <a:gd name="connsiteY97" fmla="*/ 412750 h 1184275"/>
                  <a:gd name="connsiteX98" fmla="*/ 320675 w 422275"/>
                  <a:gd name="connsiteY98" fmla="*/ 393700 h 1184275"/>
                  <a:gd name="connsiteX99" fmla="*/ 336550 w 422275"/>
                  <a:gd name="connsiteY99" fmla="*/ 377825 h 1184275"/>
                  <a:gd name="connsiteX100" fmla="*/ 339725 w 422275"/>
                  <a:gd name="connsiteY100" fmla="*/ 368300 h 1184275"/>
                  <a:gd name="connsiteX101" fmla="*/ 355600 w 422275"/>
                  <a:gd name="connsiteY101" fmla="*/ 349250 h 1184275"/>
                  <a:gd name="connsiteX102" fmla="*/ 361950 w 422275"/>
                  <a:gd name="connsiteY102" fmla="*/ 330200 h 1184275"/>
                  <a:gd name="connsiteX103" fmla="*/ 365125 w 422275"/>
                  <a:gd name="connsiteY103" fmla="*/ 320675 h 1184275"/>
                  <a:gd name="connsiteX104" fmla="*/ 349250 w 422275"/>
                  <a:gd name="connsiteY104" fmla="*/ 282575 h 1184275"/>
                  <a:gd name="connsiteX105" fmla="*/ 346075 w 422275"/>
                  <a:gd name="connsiteY105" fmla="*/ 282575 h 1184275"/>
                  <a:gd name="connsiteX106" fmla="*/ 346075 w 422275"/>
                  <a:gd name="connsiteY106" fmla="*/ 282575 h 1184275"/>
                  <a:gd name="connsiteX107" fmla="*/ 339725 w 422275"/>
                  <a:gd name="connsiteY107" fmla="*/ 254000 h 1184275"/>
                  <a:gd name="connsiteX108" fmla="*/ 349250 w 422275"/>
                  <a:gd name="connsiteY108" fmla="*/ 215900 h 1184275"/>
                  <a:gd name="connsiteX109" fmla="*/ 352425 w 422275"/>
                  <a:gd name="connsiteY109" fmla="*/ 206375 h 1184275"/>
                  <a:gd name="connsiteX110" fmla="*/ 355600 w 422275"/>
                  <a:gd name="connsiteY110" fmla="*/ 196850 h 1184275"/>
                  <a:gd name="connsiteX111" fmla="*/ 361950 w 422275"/>
                  <a:gd name="connsiteY111" fmla="*/ 165100 h 1184275"/>
                  <a:gd name="connsiteX112" fmla="*/ 365125 w 422275"/>
                  <a:gd name="connsiteY112" fmla="*/ 133350 h 1184275"/>
                  <a:gd name="connsiteX113" fmla="*/ 371475 w 422275"/>
                  <a:gd name="connsiteY113" fmla="*/ 114300 h 1184275"/>
                  <a:gd name="connsiteX114" fmla="*/ 381000 w 422275"/>
                  <a:gd name="connsiteY114" fmla="*/ 107950 h 1184275"/>
                  <a:gd name="connsiteX115" fmla="*/ 393700 w 422275"/>
                  <a:gd name="connsiteY115" fmla="*/ 88900 h 1184275"/>
                  <a:gd name="connsiteX116" fmla="*/ 400050 w 422275"/>
                  <a:gd name="connsiteY116" fmla="*/ 60325 h 1184275"/>
                  <a:gd name="connsiteX117" fmla="*/ 406400 w 422275"/>
                  <a:gd name="connsiteY117" fmla="*/ 41275 h 1184275"/>
                  <a:gd name="connsiteX118" fmla="*/ 409575 w 422275"/>
                  <a:gd name="connsiteY118" fmla="*/ 31750 h 1184275"/>
                  <a:gd name="connsiteX119" fmla="*/ 412750 w 422275"/>
                  <a:gd name="connsiteY119" fmla="*/ 22225 h 1184275"/>
                  <a:gd name="connsiteX120" fmla="*/ 422275 w 422275"/>
                  <a:gd name="connsiteY120" fmla="*/ 3175 h 1184275"/>
                  <a:gd name="connsiteX121" fmla="*/ 368300 w 422275"/>
                  <a:gd name="connsiteY121" fmla="*/ 0 h 118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422275" h="1184275">
                    <a:moveTo>
                      <a:pt x="368300" y="0"/>
                    </a:moveTo>
                    <a:lnTo>
                      <a:pt x="368300" y="0"/>
                    </a:lnTo>
                    <a:cubicBezTo>
                      <a:pt x="358775" y="2117"/>
                      <a:pt x="348982" y="3264"/>
                      <a:pt x="339725" y="6350"/>
                    </a:cubicBezTo>
                    <a:cubicBezTo>
                      <a:pt x="336105" y="7557"/>
                      <a:pt x="333613" y="10993"/>
                      <a:pt x="330200" y="12700"/>
                    </a:cubicBezTo>
                    <a:cubicBezTo>
                      <a:pt x="303910" y="25845"/>
                      <a:pt x="338447" y="4027"/>
                      <a:pt x="311150" y="22225"/>
                    </a:cubicBezTo>
                    <a:cubicBezTo>
                      <a:pt x="299571" y="56963"/>
                      <a:pt x="318966" y="5274"/>
                      <a:pt x="298450" y="38100"/>
                    </a:cubicBezTo>
                    <a:cubicBezTo>
                      <a:pt x="294902" y="43776"/>
                      <a:pt x="294217" y="50800"/>
                      <a:pt x="292100" y="57150"/>
                    </a:cubicBezTo>
                    <a:cubicBezTo>
                      <a:pt x="291042" y="60325"/>
                      <a:pt x="290781" y="63890"/>
                      <a:pt x="288925" y="66675"/>
                    </a:cubicBezTo>
                    <a:cubicBezTo>
                      <a:pt x="274108" y="88900"/>
                      <a:pt x="282575" y="81492"/>
                      <a:pt x="266700" y="92075"/>
                    </a:cubicBezTo>
                    <a:cubicBezTo>
                      <a:pt x="259550" y="113525"/>
                      <a:pt x="269466" y="90275"/>
                      <a:pt x="254000" y="107950"/>
                    </a:cubicBezTo>
                    <a:cubicBezTo>
                      <a:pt x="248974" y="113693"/>
                      <a:pt x="245533" y="120650"/>
                      <a:pt x="241300" y="127000"/>
                    </a:cubicBezTo>
                    <a:lnTo>
                      <a:pt x="228600" y="146050"/>
                    </a:lnTo>
                    <a:lnTo>
                      <a:pt x="222250" y="155575"/>
                    </a:lnTo>
                    <a:cubicBezTo>
                      <a:pt x="220133" y="158750"/>
                      <a:pt x="217107" y="161480"/>
                      <a:pt x="215900" y="165100"/>
                    </a:cubicBezTo>
                    <a:cubicBezTo>
                      <a:pt x="204321" y="199838"/>
                      <a:pt x="222788" y="147221"/>
                      <a:pt x="206375" y="184150"/>
                    </a:cubicBezTo>
                    <a:cubicBezTo>
                      <a:pt x="203657" y="190267"/>
                      <a:pt x="202142" y="196850"/>
                      <a:pt x="200025" y="203200"/>
                    </a:cubicBezTo>
                    <a:lnTo>
                      <a:pt x="196850" y="212725"/>
                    </a:lnTo>
                    <a:lnTo>
                      <a:pt x="193675" y="222250"/>
                    </a:lnTo>
                    <a:cubicBezTo>
                      <a:pt x="192617" y="225425"/>
                      <a:pt x="191312" y="228528"/>
                      <a:pt x="190500" y="231775"/>
                    </a:cubicBezTo>
                    <a:lnTo>
                      <a:pt x="184150" y="257175"/>
                    </a:lnTo>
                    <a:cubicBezTo>
                      <a:pt x="183092" y="261408"/>
                      <a:pt x="182355" y="265735"/>
                      <a:pt x="180975" y="269875"/>
                    </a:cubicBezTo>
                    <a:lnTo>
                      <a:pt x="171450" y="298450"/>
                    </a:lnTo>
                    <a:lnTo>
                      <a:pt x="158750" y="336550"/>
                    </a:lnTo>
                    <a:cubicBezTo>
                      <a:pt x="156658" y="342825"/>
                      <a:pt x="154820" y="351124"/>
                      <a:pt x="149225" y="355600"/>
                    </a:cubicBezTo>
                    <a:cubicBezTo>
                      <a:pt x="146612" y="357691"/>
                      <a:pt x="142875" y="357717"/>
                      <a:pt x="139700" y="358775"/>
                    </a:cubicBezTo>
                    <a:cubicBezTo>
                      <a:pt x="129196" y="390287"/>
                      <a:pt x="146819" y="342150"/>
                      <a:pt x="127000" y="377825"/>
                    </a:cubicBezTo>
                    <a:cubicBezTo>
                      <a:pt x="123749" y="383676"/>
                      <a:pt x="124363" y="391306"/>
                      <a:pt x="120650" y="396875"/>
                    </a:cubicBezTo>
                    <a:lnTo>
                      <a:pt x="107950" y="415925"/>
                    </a:lnTo>
                    <a:cubicBezTo>
                      <a:pt x="104074" y="450811"/>
                      <a:pt x="104775" y="434916"/>
                      <a:pt x="104775" y="463550"/>
                    </a:cubicBezTo>
                    <a:lnTo>
                      <a:pt x="88900" y="536575"/>
                    </a:lnTo>
                    <a:lnTo>
                      <a:pt x="88900" y="536575"/>
                    </a:lnTo>
                    <a:lnTo>
                      <a:pt x="82550" y="571500"/>
                    </a:lnTo>
                    <a:lnTo>
                      <a:pt x="44450" y="631825"/>
                    </a:lnTo>
                    <a:lnTo>
                      <a:pt x="47625" y="676275"/>
                    </a:lnTo>
                    <a:lnTo>
                      <a:pt x="31750" y="720725"/>
                    </a:lnTo>
                    <a:lnTo>
                      <a:pt x="31750" y="720725"/>
                    </a:lnTo>
                    <a:lnTo>
                      <a:pt x="25400" y="755650"/>
                    </a:lnTo>
                    <a:lnTo>
                      <a:pt x="9525" y="828675"/>
                    </a:lnTo>
                    <a:lnTo>
                      <a:pt x="15875" y="866775"/>
                    </a:lnTo>
                    <a:lnTo>
                      <a:pt x="0" y="914400"/>
                    </a:lnTo>
                    <a:lnTo>
                      <a:pt x="6350" y="958850"/>
                    </a:lnTo>
                    <a:lnTo>
                      <a:pt x="31750" y="993775"/>
                    </a:lnTo>
                    <a:lnTo>
                      <a:pt x="31750" y="993775"/>
                    </a:lnTo>
                    <a:lnTo>
                      <a:pt x="22225" y="1044575"/>
                    </a:lnTo>
                    <a:lnTo>
                      <a:pt x="44450" y="1060450"/>
                    </a:lnTo>
                    <a:lnTo>
                      <a:pt x="85725" y="1054100"/>
                    </a:lnTo>
                    <a:lnTo>
                      <a:pt x="120650" y="1076325"/>
                    </a:lnTo>
                    <a:lnTo>
                      <a:pt x="130175" y="1066800"/>
                    </a:lnTo>
                    <a:lnTo>
                      <a:pt x="158750" y="1092200"/>
                    </a:lnTo>
                    <a:lnTo>
                      <a:pt x="196850" y="1174750"/>
                    </a:lnTo>
                    <a:lnTo>
                      <a:pt x="247650" y="1184275"/>
                    </a:lnTo>
                    <a:lnTo>
                      <a:pt x="298450" y="1165225"/>
                    </a:lnTo>
                    <a:lnTo>
                      <a:pt x="304800" y="1136650"/>
                    </a:lnTo>
                    <a:lnTo>
                      <a:pt x="288925" y="1104900"/>
                    </a:lnTo>
                    <a:lnTo>
                      <a:pt x="298450" y="1076325"/>
                    </a:lnTo>
                    <a:lnTo>
                      <a:pt x="292100" y="1022350"/>
                    </a:lnTo>
                    <a:lnTo>
                      <a:pt x="295275" y="1012825"/>
                    </a:lnTo>
                    <a:cubicBezTo>
                      <a:pt x="303742" y="1009650"/>
                      <a:pt x="313954" y="1009349"/>
                      <a:pt x="320675" y="1003300"/>
                    </a:cubicBezTo>
                    <a:cubicBezTo>
                      <a:pt x="325650" y="998822"/>
                      <a:pt x="321456" y="987963"/>
                      <a:pt x="327025" y="984250"/>
                    </a:cubicBezTo>
                    <a:lnTo>
                      <a:pt x="336550" y="977900"/>
                    </a:lnTo>
                    <a:cubicBezTo>
                      <a:pt x="337608" y="974725"/>
                      <a:pt x="337358" y="970742"/>
                      <a:pt x="339725" y="968375"/>
                    </a:cubicBezTo>
                    <a:cubicBezTo>
                      <a:pt x="363733" y="944367"/>
                      <a:pt x="352660" y="966259"/>
                      <a:pt x="368300" y="946150"/>
                    </a:cubicBezTo>
                    <a:cubicBezTo>
                      <a:pt x="372985" y="940126"/>
                      <a:pt x="381000" y="927100"/>
                      <a:pt x="381000" y="927100"/>
                    </a:cubicBezTo>
                    <a:cubicBezTo>
                      <a:pt x="380973" y="926990"/>
                      <a:pt x="376168" y="906393"/>
                      <a:pt x="374650" y="904875"/>
                    </a:cubicBezTo>
                    <a:cubicBezTo>
                      <a:pt x="372283" y="902508"/>
                      <a:pt x="368300" y="902758"/>
                      <a:pt x="365125" y="901700"/>
                    </a:cubicBezTo>
                    <a:cubicBezTo>
                      <a:pt x="356658" y="902758"/>
                      <a:pt x="347760" y="902005"/>
                      <a:pt x="339725" y="904875"/>
                    </a:cubicBezTo>
                    <a:cubicBezTo>
                      <a:pt x="312412" y="914629"/>
                      <a:pt x="328735" y="915377"/>
                      <a:pt x="311150" y="927100"/>
                    </a:cubicBezTo>
                    <a:cubicBezTo>
                      <a:pt x="308365" y="928956"/>
                      <a:pt x="304618" y="928778"/>
                      <a:pt x="301625" y="930275"/>
                    </a:cubicBezTo>
                    <a:cubicBezTo>
                      <a:pt x="298212" y="931982"/>
                      <a:pt x="295673" y="935285"/>
                      <a:pt x="292100" y="936625"/>
                    </a:cubicBezTo>
                    <a:cubicBezTo>
                      <a:pt x="288550" y="937956"/>
                      <a:pt x="259315" y="942618"/>
                      <a:pt x="257175" y="942975"/>
                    </a:cubicBezTo>
                    <a:cubicBezTo>
                      <a:pt x="245197" y="938982"/>
                      <a:pt x="239517" y="938017"/>
                      <a:pt x="228600" y="927100"/>
                    </a:cubicBezTo>
                    <a:cubicBezTo>
                      <a:pt x="225425" y="923925"/>
                      <a:pt x="222811" y="920066"/>
                      <a:pt x="219075" y="917575"/>
                    </a:cubicBezTo>
                    <a:cubicBezTo>
                      <a:pt x="214891" y="914786"/>
                      <a:pt x="195965" y="911683"/>
                      <a:pt x="193675" y="911225"/>
                    </a:cubicBezTo>
                    <a:cubicBezTo>
                      <a:pt x="179917" y="912283"/>
                      <a:pt x="166078" y="916224"/>
                      <a:pt x="152400" y="914400"/>
                    </a:cubicBezTo>
                    <a:cubicBezTo>
                      <a:pt x="148618" y="913896"/>
                      <a:pt x="147600" y="908362"/>
                      <a:pt x="146050" y="904875"/>
                    </a:cubicBezTo>
                    <a:cubicBezTo>
                      <a:pt x="141633" y="894937"/>
                      <a:pt x="139164" y="883680"/>
                      <a:pt x="136525" y="873125"/>
                    </a:cubicBezTo>
                    <a:cubicBezTo>
                      <a:pt x="132856" y="832761"/>
                      <a:pt x="130689" y="827736"/>
                      <a:pt x="136525" y="781050"/>
                    </a:cubicBezTo>
                    <a:cubicBezTo>
                      <a:pt x="137355" y="774408"/>
                      <a:pt x="140758" y="768350"/>
                      <a:pt x="142875" y="762000"/>
                    </a:cubicBezTo>
                    <a:lnTo>
                      <a:pt x="149225" y="742950"/>
                    </a:lnTo>
                    <a:cubicBezTo>
                      <a:pt x="150283" y="739775"/>
                      <a:pt x="151588" y="736672"/>
                      <a:pt x="152400" y="733425"/>
                    </a:cubicBezTo>
                    <a:cubicBezTo>
                      <a:pt x="153458" y="729192"/>
                      <a:pt x="154321" y="724905"/>
                      <a:pt x="155575" y="720725"/>
                    </a:cubicBezTo>
                    <a:cubicBezTo>
                      <a:pt x="157498" y="714314"/>
                      <a:pt x="161925" y="701675"/>
                      <a:pt x="161925" y="701675"/>
                    </a:cubicBezTo>
                    <a:cubicBezTo>
                      <a:pt x="162983" y="694267"/>
                      <a:pt x="163632" y="686788"/>
                      <a:pt x="165100" y="679450"/>
                    </a:cubicBezTo>
                    <a:cubicBezTo>
                      <a:pt x="166812" y="670892"/>
                      <a:pt x="168690" y="662329"/>
                      <a:pt x="171450" y="654050"/>
                    </a:cubicBezTo>
                    <a:lnTo>
                      <a:pt x="180975" y="625475"/>
                    </a:lnTo>
                    <a:cubicBezTo>
                      <a:pt x="183067" y="619200"/>
                      <a:pt x="184905" y="610901"/>
                      <a:pt x="190500" y="606425"/>
                    </a:cubicBezTo>
                    <a:cubicBezTo>
                      <a:pt x="193113" y="604334"/>
                      <a:pt x="200025" y="603250"/>
                      <a:pt x="200025" y="603250"/>
                    </a:cubicBezTo>
                    <a:lnTo>
                      <a:pt x="200025" y="603250"/>
                    </a:lnTo>
                    <a:cubicBezTo>
                      <a:pt x="207433" y="597958"/>
                      <a:pt x="216485" y="594421"/>
                      <a:pt x="222250" y="587375"/>
                    </a:cubicBezTo>
                    <a:cubicBezTo>
                      <a:pt x="229752" y="578206"/>
                      <a:pt x="228350" y="559550"/>
                      <a:pt x="231775" y="549275"/>
                    </a:cubicBezTo>
                    <a:cubicBezTo>
                      <a:pt x="233448" y="544255"/>
                      <a:pt x="243860" y="532751"/>
                      <a:pt x="247650" y="530225"/>
                    </a:cubicBezTo>
                    <a:cubicBezTo>
                      <a:pt x="250435" y="528369"/>
                      <a:pt x="254182" y="528547"/>
                      <a:pt x="257175" y="527050"/>
                    </a:cubicBezTo>
                    <a:cubicBezTo>
                      <a:pt x="260588" y="525343"/>
                      <a:pt x="263287" y="522407"/>
                      <a:pt x="266700" y="520700"/>
                    </a:cubicBezTo>
                    <a:cubicBezTo>
                      <a:pt x="269693" y="519203"/>
                      <a:pt x="273299" y="519150"/>
                      <a:pt x="276225" y="517525"/>
                    </a:cubicBezTo>
                    <a:cubicBezTo>
                      <a:pt x="282896" y="513819"/>
                      <a:pt x="295275" y="504825"/>
                      <a:pt x="295275" y="504825"/>
                    </a:cubicBezTo>
                    <a:lnTo>
                      <a:pt x="301625" y="485775"/>
                    </a:lnTo>
                    <a:lnTo>
                      <a:pt x="304800" y="476250"/>
                    </a:lnTo>
                    <a:cubicBezTo>
                      <a:pt x="305858" y="455083"/>
                      <a:pt x="303973" y="433562"/>
                      <a:pt x="307975" y="412750"/>
                    </a:cubicBezTo>
                    <a:cubicBezTo>
                      <a:pt x="309416" y="405256"/>
                      <a:pt x="316442" y="400050"/>
                      <a:pt x="320675" y="393700"/>
                    </a:cubicBezTo>
                    <a:cubicBezTo>
                      <a:pt x="329142" y="381000"/>
                      <a:pt x="323850" y="386292"/>
                      <a:pt x="336550" y="377825"/>
                    </a:cubicBezTo>
                    <a:cubicBezTo>
                      <a:pt x="337608" y="374650"/>
                      <a:pt x="337869" y="371085"/>
                      <a:pt x="339725" y="368300"/>
                    </a:cubicBezTo>
                    <a:cubicBezTo>
                      <a:pt x="349694" y="353346"/>
                      <a:pt x="348675" y="364832"/>
                      <a:pt x="355600" y="349250"/>
                    </a:cubicBezTo>
                    <a:cubicBezTo>
                      <a:pt x="358318" y="343133"/>
                      <a:pt x="359833" y="336550"/>
                      <a:pt x="361950" y="330200"/>
                    </a:cubicBezTo>
                    <a:lnTo>
                      <a:pt x="365125" y="320675"/>
                    </a:lnTo>
                    <a:cubicBezTo>
                      <a:pt x="364127" y="314685"/>
                      <a:pt x="361453" y="282575"/>
                      <a:pt x="349250" y="282575"/>
                    </a:cubicBezTo>
                    <a:lnTo>
                      <a:pt x="346075" y="282575"/>
                    </a:lnTo>
                    <a:lnTo>
                      <a:pt x="346075" y="282575"/>
                    </a:lnTo>
                    <a:cubicBezTo>
                      <a:pt x="343958" y="273050"/>
                      <a:pt x="340374" y="263736"/>
                      <a:pt x="339725" y="254000"/>
                    </a:cubicBezTo>
                    <a:cubicBezTo>
                      <a:pt x="339012" y="243311"/>
                      <a:pt x="346050" y="225499"/>
                      <a:pt x="349250" y="215900"/>
                    </a:cubicBezTo>
                    <a:lnTo>
                      <a:pt x="352425" y="206375"/>
                    </a:lnTo>
                    <a:cubicBezTo>
                      <a:pt x="353483" y="203200"/>
                      <a:pt x="354944" y="200132"/>
                      <a:pt x="355600" y="196850"/>
                    </a:cubicBezTo>
                    <a:cubicBezTo>
                      <a:pt x="357717" y="186267"/>
                      <a:pt x="360876" y="175839"/>
                      <a:pt x="361950" y="165100"/>
                    </a:cubicBezTo>
                    <a:cubicBezTo>
                      <a:pt x="363008" y="154517"/>
                      <a:pt x="363165" y="143804"/>
                      <a:pt x="365125" y="133350"/>
                    </a:cubicBezTo>
                    <a:cubicBezTo>
                      <a:pt x="366359" y="126771"/>
                      <a:pt x="365906" y="118013"/>
                      <a:pt x="371475" y="114300"/>
                    </a:cubicBezTo>
                    <a:lnTo>
                      <a:pt x="381000" y="107950"/>
                    </a:lnTo>
                    <a:cubicBezTo>
                      <a:pt x="385233" y="101600"/>
                      <a:pt x="391287" y="96140"/>
                      <a:pt x="393700" y="88900"/>
                    </a:cubicBezTo>
                    <a:cubicBezTo>
                      <a:pt x="402784" y="61648"/>
                      <a:pt x="388874" y="105027"/>
                      <a:pt x="400050" y="60325"/>
                    </a:cubicBezTo>
                    <a:cubicBezTo>
                      <a:pt x="401673" y="53831"/>
                      <a:pt x="404283" y="47625"/>
                      <a:pt x="406400" y="41275"/>
                    </a:cubicBezTo>
                    <a:lnTo>
                      <a:pt x="409575" y="31750"/>
                    </a:lnTo>
                    <a:cubicBezTo>
                      <a:pt x="410633" y="28575"/>
                      <a:pt x="410894" y="25010"/>
                      <a:pt x="412750" y="22225"/>
                    </a:cubicBezTo>
                    <a:cubicBezTo>
                      <a:pt x="420956" y="9915"/>
                      <a:pt x="417893" y="16320"/>
                      <a:pt x="422275" y="3175"/>
                    </a:cubicBezTo>
                    <a:cubicBezTo>
                      <a:pt x="408734" y="-1339"/>
                      <a:pt x="377296" y="529"/>
                      <a:pt x="368300" y="0"/>
                    </a:cubicBezTo>
                    <a:close/>
                  </a:path>
                </a:pathLst>
              </a:cu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92"/>
              </a:p>
            </p:txBody>
          </p:sp>
          <p:sp>
            <p:nvSpPr>
              <p:cNvPr id="19" name="Freeform 18">
                <a:extLst>
                  <a:ext uri="{FF2B5EF4-FFF2-40B4-BE49-F238E27FC236}">
                    <a16:creationId xmlns:a16="http://schemas.microsoft.com/office/drawing/2014/main" id="{7FF528B3-C72C-DA25-A2B9-2814BC48AF47}"/>
                  </a:ext>
                </a:extLst>
              </p:cNvPr>
              <p:cNvSpPr/>
              <p:nvPr/>
            </p:nvSpPr>
            <p:spPr>
              <a:xfrm>
                <a:off x="7123150" y="23824349"/>
                <a:ext cx="1127739" cy="1638301"/>
              </a:xfrm>
              <a:custGeom>
                <a:avLst/>
                <a:gdLst>
                  <a:gd name="connsiteX0" fmla="*/ 1102339 w 1127739"/>
                  <a:gd name="connsiteY0" fmla="*/ 1638300 h 1638300"/>
                  <a:gd name="connsiteX1" fmla="*/ 1102339 w 1127739"/>
                  <a:gd name="connsiteY1" fmla="*/ 1638300 h 1638300"/>
                  <a:gd name="connsiteX2" fmla="*/ 1108689 w 1127739"/>
                  <a:gd name="connsiteY2" fmla="*/ 1609725 h 1638300"/>
                  <a:gd name="connsiteX3" fmla="*/ 1115039 w 1127739"/>
                  <a:gd name="connsiteY3" fmla="*/ 1600200 h 1638300"/>
                  <a:gd name="connsiteX4" fmla="*/ 1108689 w 1127739"/>
                  <a:gd name="connsiteY4" fmla="*/ 1546225 h 1638300"/>
                  <a:gd name="connsiteX5" fmla="*/ 1111864 w 1127739"/>
                  <a:gd name="connsiteY5" fmla="*/ 1514475 h 1638300"/>
                  <a:gd name="connsiteX6" fmla="*/ 1118214 w 1127739"/>
                  <a:gd name="connsiteY6" fmla="*/ 1495425 h 1638300"/>
                  <a:gd name="connsiteX7" fmla="*/ 1121389 w 1127739"/>
                  <a:gd name="connsiteY7" fmla="*/ 1485900 h 1638300"/>
                  <a:gd name="connsiteX8" fmla="*/ 1127739 w 1127739"/>
                  <a:gd name="connsiteY8" fmla="*/ 1447800 h 1638300"/>
                  <a:gd name="connsiteX9" fmla="*/ 1124564 w 1127739"/>
                  <a:gd name="connsiteY9" fmla="*/ 1419225 h 1638300"/>
                  <a:gd name="connsiteX10" fmla="*/ 1121389 w 1127739"/>
                  <a:gd name="connsiteY10" fmla="*/ 1409700 h 1638300"/>
                  <a:gd name="connsiteX11" fmla="*/ 1102339 w 1127739"/>
                  <a:gd name="connsiteY11" fmla="*/ 1397000 h 1638300"/>
                  <a:gd name="connsiteX12" fmla="*/ 1092814 w 1127739"/>
                  <a:gd name="connsiteY12" fmla="*/ 1362075 h 1638300"/>
                  <a:gd name="connsiteX13" fmla="*/ 1089639 w 1127739"/>
                  <a:gd name="connsiteY13" fmla="*/ 1352550 h 1638300"/>
                  <a:gd name="connsiteX14" fmla="*/ 1080114 w 1127739"/>
                  <a:gd name="connsiteY14" fmla="*/ 1349375 h 1638300"/>
                  <a:gd name="connsiteX15" fmla="*/ 1032489 w 1127739"/>
                  <a:gd name="connsiteY15" fmla="*/ 1365250 h 1638300"/>
                  <a:gd name="connsiteX16" fmla="*/ 1032489 w 1127739"/>
                  <a:gd name="connsiteY16" fmla="*/ 1365250 h 1638300"/>
                  <a:gd name="connsiteX17" fmla="*/ 1013439 w 1127739"/>
                  <a:gd name="connsiteY17" fmla="*/ 1371600 h 1638300"/>
                  <a:gd name="connsiteX18" fmla="*/ 1003914 w 1127739"/>
                  <a:gd name="connsiteY18" fmla="*/ 1374775 h 1638300"/>
                  <a:gd name="connsiteX19" fmla="*/ 981689 w 1127739"/>
                  <a:gd name="connsiteY19" fmla="*/ 1371600 h 1638300"/>
                  <a:gd name="connsiteX20" fmla="*/ 962639 w 1127739"/>
                  <a:gd name="connsiteY20" fmla="*/ 1365250 h 1638300"/>
                  <a:gd name="connsiteX21" fmla="*/ 953114 w 1127739"/>
                  <a:gd name="connsiteY21" fmla="*/ 1362075 h 1638300"/>
                  <a:gd name="connsiteX22" fmla="*/ 937239 w 1127739"/>
                  <a:gd name="connsiteY22" fmla="*/ 1358900 h 1638300"/>
                  <a:gd name="connsiteX23" fmla="*/ 918189 w 1127739"/>
                  <a:gd name="connsiteY23" fmla="*/ 1352550 h 1638300"/>
                  <a:gd name="connsiteX24" fmla="*/ 905489 w 1127739"/>
                  <a:gd name="connsiteY24" fmla="*/ 1349375 h 1638300"/>
                  <a:gd name="connsiteX25" fmla="*/ 886439 w 1127739"/>
                  <a:gd name="connsiteY25" fmla="*/ 1343025 h 1638300"/>
                  <a:gd name="connsiteX26" fmla="*/ 876914 w 1127739"/>
                  <a:gd name="connsiteY26" fmla="*/ 1339850 h 1638300"/>
                  <a:gd name="connsiteX27" fmla="*/ 857864 w 1127739"/>
                  <a:gd name="connsiteY27" fmla="*/ 1327150 h 1638300"/>
                  <a:gd name="connsiteX28" fmla="*/ 848339 w 1127739"/>
                  <a:gd name="connsiteY28" fmla="*/ 1320800 h 1638300"/>
                  <a:gd name="connsiteX29" fmla="*/ 845164 w 1127739"/>
                  <a:gd name="connsiteY29" fmla="*/ 1311275 h 1638300"/>
                  <a:gd name="connsiteX30" fmla="*/ 832464 w 1127739"/>
                  <a:gd name="connsiteY30" fmla="*/ 1292225 h 1638300"/>
                  <a:gd name="connsiteX31" fmla="*/ 829289 w 1127739"/>
                  <a:gd name="connsiteY31" fmla="*/ 1282700 h 1638300"/>
                  <a:gd name="connsiteX32" fmla="*/ 826114 w 1127739"/>
                  <a:gd name="connsiteY32" fmla="*/ 1228725 h 1638300"/>
                  <a:gd name="connsiteX33" fmla="*/ 807064 w 1127739"/>
                  <a:gd name="connsiteY33" fmla="*/ 1225550 h 1638300"/>
                  <a:gd name="connsiteX34" fmla="*/ 784839 w 1127739"/>
                  <a:gd name="connsiteY34" fmla="*/ 1219200 h 1638300"/>
                  <a:gd name="connsiteX35" fmla="*/ 784839 w 1127739"/>
                  <a:gd name="connsiteY35" fmla="*/ 1219200 h 1638300"/>
                  <a:gd name="connsiteX36" fmla="*/ 762614 w 1127739"/>
                  <a:gd name="connsiteY36" fmla="*/ 1203325 h 1638300"/>
                  <a:gd name="connsiteX37" fmla="*/ 759439 w 1127739"/>
                  <a:gd name="connsiteY37" fmla="*/ 1193800 h 1638300"/>
                  <a:gd name="connsiteX38" fmla="*/ 753089 w 1127739"/>
                  <a:gd name="connsiteY38" fmla="*/ 1184275 h 1638300"/>
                  <a:gd name="connsiteX39" fmla="*/ 749914 w 1127739"/>
                  <a:gd name="connsiteY39" fmla="*/ 1174750 h 1638300"/>
                  <a:gd name="connsiteX40" fmla="*/ 743564 w 1127739"/>
                  <a:gd name="connsiteY40" fmla="*/ 1165225 h 1638300"/>
                  <a:gd name="connsiteX41" fmla="*/ 740389 w 1127739"/>
                  <a:gd name="connsiteY41" fmla="*/ 1155700 h 1638300"/>
                  <a:gd name="connsiteX42" fmla="*/ 727689 w 1127739"/>
                  <a:gd name="connsiteY42" fmla="*/ 1136650 h 1638300"/>
                  <a:gd name="connsiteX43" fmla="*/ 721339 w 1127739"/>
                  <a:gd name="connsiteY43" fmla="*/ 1127125 h 1638300"/>
                  <a:gd name="connsiteX44" fmla="*/ 714989 w 1127739"/>
                  <a:gd name="connsiteY44" fmla="*/ 1117600 h 1638300"/>
                  <a:gd name="connsiteX45" fmla="*/ 711814 w 1127739"/>
                  <a:gd name="connsiteY45" fmla="*/ 1108075 h 1638300"/>
                  <a:gd name="connsiteX46" fmla="*/ 699114 w 1127739"/>
                  <a:gd name="connsiteY46" fmla="*/ 1089025 h 1638300"/>
                  <a:gd name="connsiteX47" fmla="*/ 692764 w 1127739"/>
                  <a:gd name="connsiteY47" fmla="*/ 1079500 h 1638300"/>
                  <a:gd name="connsiteX48" fmla="*/ 686414 w 1127739"/>
                  <a:gd name="connsiteY48" fmla="*/ 1060450 h 1638300"/>
                  <a:gd name="connsiteX49" fmla="*/ 683239 w 1127739"/>
                  <a:gd name="connsiteY49" fmla="*/ 1050925 h 1638300"/>
                  <a:gd name="connsiteX50" fmla="*/ 686414 w 1127739"/>
                  <a:gd name="connsiteY50" fmla="*/ 1031875 h 1638300"/>
                  <a:gd name="connsiteX51" fmla="*/ 702289 w 1127739"/>
                  <a:gd name="connsiteY51" fmla="*/ 1016000 h 1638300"/>
                  <a:gd name="connsiteX52" fmla="*/ 718164 w 1127739"/>
                  <a:gd name="connsiteY52" fmla="*/ 1012825 h 1638300"/>
                  <a:gd name="connsiteX53" fmla="*/ 740389 w 1127739"/>
                  <a:gd name="connsiteY53" fmla="*/ 1009650 h 1638300"/>
                  <a:gd name="connsiteX54" fmla="*/ 753089 w 1127739"/>
                  <a:gd name="connsiteY54" fmla="*/ 1006475 h 1638300"/>
                  <a:gd name="connsiteX55" fmla="*/ 756264 w 1127739"/>
                  <a:gd name="connsiteY55" fmla="*/ 962025 h 1638300"/>
                  <a:gd name="connsiteX56" fmla="*/ 749914 w 1127739"/>
                  <a:gd name="connsiteY56" fmla="*/ 952500 h 1638300"/>
                  <a:gd name="connsiteX57" fmla="*/ 740389 w 1127739"/>
                  <a:gd name="connsiteY57" fmla="*/ 946150 h 1638300"/>
                  <a:gd name="connsiteX58" fmla="*/ 727689 w 1127739"/>
                  <a:gd name="connsiteY58" fmla="*/ 927100 h 1638300"/>
                  <a:gd name="connsiteX59" fmla="*/ 721339 w 1127739"/>
                  <a:gd name="connsiteY59" fmla="*/ 882650 h 1638300"/>
                  <a:gd name="connsiteX60" fmla="*/ 724514 w 1127739"/>
                  <a:gd name="connsiteY60" fmla="*/ 869950 h 1638300"/>
                  <a:gd name="connsiteX61" fmla="*/ 727689 w 1127739"/>
                  <a:gd name="connsiteY61" fmla="*/ 838200 h 1638300"/>
                  <a:gd name="connsiteX62" fmla="*/ 708639 w 1127739"/>
                  <a:gd name="connsiteY62" fmla="*/ 835025 h 1638300"/>
                  <a:gd name="connsiteX63" fmla="*/ 708639 w 1127739"/>
                  <a:gd name="connsiteY63" fmla="*/ 835025 h 1638300"/>
                  <a:gd name="connsiteX64" fmla="*/ 708639 w 1127739"/>
                  <a:gd name="connsiteY64" fmla="*/ 730250 h 1638300"/>
                  <a:gd name="connsiteX65" fmla="*/ 714989 w 1127739"/>
                  <a:gd name="connsiteY65" fmla="*/ 698500 h 1638300"/>
                  <a:gd name="connsiteX66" fmla="*/ 718164 w 1127739"/>
                  <a:gd name="connsiteY66" fmla="*/ 688975 h 1638300"/>
                  <a:gd name="connsiteX67" fmla="*/ 727689 w 1127739"/>
                  <a:gd name="connsiteY67" fmla="*/ 641350 h 1638300"/>
                  <a:gd name="connsiteX68" fmla="*/ 724514 w 1127739"/>
                  <a:gd name="connsiteY68" fmla="*/ 622300 h 1638300"/>
                  <a:gd name="connsiteX69" fmla="*/ 721339 w 1127739"/>
                  <a:gd name="connsiteY69" fmla="*/ 612775 h 1638300"/>
                  <a:gd name="connsiteX70" fmla="*/ 692764 w 1127739"/>
                  <a:gd name="connsiteY70" fmla="*/ 596900 h 1638300"/>
                  <a:gd name="connsiteX71" fmla="*/ 673714 w 1127739"/>
                  <a:gd name="connsiteY71" fmla="*/ 587375 h 1638300"/>
                  <a:gd name="connsiteX72" fmla="*/ 664189 w 1127739"/>
                  <a:gd name="connsiteY72" fmla="*/ 549275 h 1638300"/>
                  <a:gd name="connsiteX73" fmla="*/ 667364 w 1127739"/>
                  <a:gd name="connsiteY73" fmla="*/ 517525 h 1638300"/>
                  <a:gd name="connsiteX74" fmla="*/ 673714 w 1127739"/>
                  <a:gd name="connsiteY74" fmla="*/ 508000 h 1638300"/>
                  <a:gd name="connsiteX75" fmla="*/ 692764 w 1127739"/>
                  <a:gd name="connsiteY75" fmla="*/ 495300 h 1638300"/>
                  <a:gd name="connsiteX76" fmla="*/ 708639 w 1127739"/>
                  <a:gd name="connsiteY76" fmla="*/ 466725 h 1638300"/>
                  <a:gd name="connsiteX77" fmla="*/ 718164 w 1127739"/>
                  <a:gd name="connsiteY77" fmla="*/ 457200 h 1638300"/>
                  <a:gd name="connsiteX78" fmla="*/ 730864 w 1127739"/>
                  <a:gd name="connsiteY78" fmla="*/ 438150 h 1638300"/>
                  <a:gd name="connsiteX79" fmla="*/ 759439 w 1127739"/>
                  <a:gd name="connsiteY79" fmla="*/ 412750 h 1638300"/>
                  <a:gd name="connsiteX80" fmla="*/ 765789 w 1127739"/>
                  <a:gd name="connsiteY80" fmla="*/ 403225 h 1638300"/>
                  <a:gd name="connsiteX81" fmla="*/ 784839 w 1127739"/>
                  <a:gd name="connsiteY81" fmla="*/ 390525 h 1638300"/>
                  <a:gd name="connsiteX82" fmla="*/ 794364 w 1127739"/>
                  <a:gd name="connsiteY82" fmla="*/ 384175 h 1638300"/>
                  <a:gd name="connsiteX83" fmla="*/ 813414 w 1127739"/>
                  <a:gd name="connsiteY83" fmla="*/ 368300 h 1638300"/>
                  <a:gd name="connsiteX84" fmla="*/ 832464 w 1127739"/>
                  <a:gd name="connsiteY84" fmla="*/ 352425 h 1638300"/>
                  <a:gd name="connsiteX85" fmla="*/ 838814 w 1127739"/>
                  <a:gd name="connsiteY85" fmla="*/ 342900 h 1638300"/>
                  <a:gd name="connsiteX86" fmla="*/ 857864 w 1127739"/>
                  <a:gd name="connsiteY86" fmla="*/ 330200 h 1638300"/>
                  <a:gd name="connsiteX87" fmla="*/ 873739 w 1127739"/>
                  <a:gd name="connsiteY87" fmla="*/ 317500 h 1638300"/>
                  <a:gd name="connsiteX88" fmla="*/ 883264 w 1127739"/>
                  <a:gd name="connsiteY88" fmla="*/ 307975 h 1638300"/>
                  <a:gd name="connsiteX89" fmla="*/ 902314 w 1127739"/>
                  <a:gd name="connsiteY89" fmla="*/ 295275 h 1638300"/>
                  <a:gd name="connsiteX90" fmla="*/ 911839 w 1127739"/>
                  <a:gd name="connsiteY90" fmla="*/ 269875 h 1638300"/>
                  <a:gd name="connsiteX91" fmla="*/ 911839 w 1127739"/>
                  <a:gd name="connsiteY91" fmla="*/ 269875 h 1638300"/>
                  <a:gd name="connsiteX92" fmla="*/ 934064 w 1127739"/>
                  <a:gd name="connsiteY92" fmla="*/ 254000 h 1638300"/>
                  <a:gd name="connsiteX93" fmla="*/ 943589 w 1127739"/>
                  <a:gd name="connsiteY93" fmla="*/ 250825 h 1638300"/>
                  <a:gd name="connsiteX94" fmla="*/ 953114 w 1127739"/>
                  <a:gd name="connsiteY94" fmla="*/ 244475 h 1638300"/>
                  <a:gd name="connsiteX95" fmla="*/ 968989 w 1127739"/>
                  <a:gd name="connsiteY95" fmla="*/ 228600 h 1638300"/>
                  <a:gd name="connsiteX96" fmla="*/ 984864 w 1127739"/>
                  <a:gd name="connsiteY96" fmla="*/ 212725 h 1638300"/>
                  <a:gd name="connsiteX97" fmla="*/ 1000739 w 1127739"/>
                  <a:gd name="connsiteY97" fmla="*/ 196850 h 1638300"/>
                  <a:gd name="connsiteX98" fmla="*/ 1007089 w 1127739"/>
                  <a:gd name="connsiteY98" fmla="*/ 187325 h 1638300"/>
                  <a:gd name="connsiteX99" fmla="*/ 1016614 w 1127739"/>
                  <a:gd name="connsiteY99" fmla="*/ 177800 h 1638300"/>
                  <a:gd name="connsiteX100" fmla="*/ 1032489 w 1127739"/>
                  <a:gd name="connsiteY100" fmla="*/ 161925 h 1638300"/>
                  <a:gd name="connsiteX101" fmla="*/ 1045189 w 1127739"/>
                  <a:gd name="connsiteY101" fmla="*/ 142875 h 1638300"/>
                  <a:gd name="connsiteX102" fmla="*/ 1051539 w 1127739"/>
                  <a:gd name="connsiteY102" fmla="*/ 133350 h 1638300"/>
                  <a:gd name="connsiteX103" fmla="*/ 1054714 w 1127739"/>
                  <a:gd name="connsiteY103" fmla="*/ 123825 h 1638300"/>
                  <a:gd name="connsiteX104" fmla="*/ 1051539 w 1127739"/>
                  <a:gd name="connsiteY104" fmla="*/ 88900 h 1638300"/>
                  <a:gd name="connsiteX105" fmla="*/ 1032489 w 1127739"/>
                  <a:gd name="connsiteY105" fmla="*/ 76200 h 1638300"/>
                  <a:gd name="connsiteX106" fmla="*/ 1026139 w 1127739"/>
                  <a:gd name="connsiteY106" fmla="*/ 66675 h 1638300"/>
                  <a:gd name="connsiteX107" fmla="*/ 1013439 w 1127739"/>
                  <a:gd name="connsiteY107" fmla="*/ 63500 h 1638300"/>
                  <a:gd name="connsiteX108" fmla="*/ 984864 w 1127739"/>
                  <a:gd name="connsiteY108" fmla="*/ 50800 h 1638300"/>
                  <a:gd name="connsiteX109" fmla="*/ 978514 w 1127739"/>
                  <a:gd name="connsiteY109" fmla="*/ 41275 h 1638300"/>
                  <a:gd name="connsiteX110" fmla="*/ 968989 w 1127739"/>
                  <a:gd name="connsiteY110" fmla="*/ 34925 h 1638300"/>
                  <a:gd name="connsiteX111" fmla="*/ 959464 w 1127739"/>
                  <a:gd name="connsiteY111" fmla="*/ 25400 h 1638300"/>
                  <a:gd name="connsiteX112" fmla="*/ 949939 w 1127739"/>
                  <a:gd name="connsiteY112" fmla="*/ 6350 h 1638300"/>
                  <a:gd name="connsiteX113" fmla="*/ 930889 w 1127739"/>
                  <a:gd name="connsiteY113" fmla="*/ 0 h 1638300"/>
                  <a:gd name="connsiteX114" fmla="*/ 921364 w 1127739"/>
                  <a:gd name="connsiteY114" fmla="*/ 3175 h 1638300"/>
                  <a:gd name="connsiteX115" fmla="*/ 911839 w 1127739"/>
                  <a:gd name="connsiteY115" fmla="*/ 41275 h 1638300"/>
                  <a:gd name="connsiteX116" fmla="*/ 895964 w 1127739"/>
                  <a:gd name="connsiteY116" fmla="*/ 73025 h 1638300"/>
                  <a:gd name="connsiteX117" fmla="*/ 886439 w 1127739"/>
                  <a:gd name="connsiteY117" fmla="*/ 79375 h 1638300"/>
                  <a:gd name="connsiteX118" fmla="*/ 876914 w 1127739"/>
                  <a:gd name="connsiteY118" fmla="*/ 73025 h 1638300"/>
                  <a:gd name="connsiteX119" fmla="*/ 864214 w 1127739"/>
                  <a:gd name="connsiteY119" fmla="*/ 34925 h 1638300"/>
                  <a:gd name="connsiteX120" fmla="*/ 851514 w 1127739"/>
                  <a:gd name="connsiteY120" fmla="*/ 38100 h 1638300"/>
                  <a:gd name="connsiteX121" fmla="*/ 838814 w 1127739"/>
                  <a:gd name="connsiteY121" fmla="*/ 66675 h 1638300"/>
                  <a:gd name="connsiteX122" fmla="*/ 826114 w 1127739"/>
                  <a:gd name="connsiteY122" fmla="*/ 85725 h 1638300"/>
                  <a:gd name="connsiteX123" fmla="*/ 810239 w 1127739"/>
                  <a:gd name="connsiteY123" fmla="*/ 114300 h 1638300"/>
                  <a:gd name="connsiteX124" fmla="*/ 803889 w 1127739"/>
                  <a:gd name="connsiteY124" fmla="*/ 123825 h 1638300"/>
                  <a:gd name="connsiteX125" fmla="*/ 794364 w 1127739"/>
                  <a:gd name="connsiteY125" fmla="*/ 142875 h 1638300"/>
                  <a:gd name="connsiteX126" fmla="*/ 784839 w 1127739"/>
                  <a:gd name="connsiteY126" fmla="*/ 152400 h 1638300"/>
                  <a:gd name="connsiteX127" fmla="*/ 772139 w 1127739"/>
                  <a:gd name="connsiteY127" fmla="*/ 171450 h 1638300"/>
                  <a:gd name="connsiteX128" fmla="*/ 768964 w 1127739"/>
                  <a:gd name="connsiteY128" fmla="*/ 180975 h 1638300"/>
                  <a:gd name="connsiteX129" fmla="*/ 759439 w 1127739"/>
                  <a:gd name="connsiteY129" fmla="*/ 187325 h 1638300"/>
                  <a:gd name="connsiteX130" fmla="*/ 743564 w 1127739"/>
                  <a:gd name="connsiteY130" fmla="*/ 209550 h 1638300"/>
                  <a:gd name="connsiteX131" fmla="*/ 740389 w 1127739"/>
                  <a:gd name="connsiteY131" fmla="*/ 219075 h 1638300"/>
                  <a:gd name="connsiteX132" fmla="*/ 737214 w 1127739"/>
                  <a:gd name="connsiteY132" fmla="*/ 254000 h 1638300"/>
                  <a:gd name="connsiteX133" fmla="*/ 734039 w 1127739"/>
                  <a:gd name="connsiteY133" fmla="*/ 263525 h 1638300"/>
                  <a:gd name="connsiteX134" fmla="*/ 724514 w 1127739"/>
                  <a:gd name="connsiteY134" fmla="*/ 269875 h 1638300"/>
                  <a:gd name="connsiteX135" fmla="*/ 721339 w 1127739"/>
                  <a:gd name="connsiteY135" fmla="*/ 279400 h 1638300"/>
                  <a:gd name="connsiteX136" fmla="*/ 695939 w 1127739"/>
                  <a:gd name="connsiteY136" fmla="*/ 301625 h 1638300"/>
                  <a:gd name="connsiteX137" fmla="*/ 686414 w 1127739"/>
                  <a:gd name="connsiteY137" fmla="*/ 307975 h 1638300"/>
                  <a:gd name="connsiteX138" fmla="*/ 676889 w 1127739"/>
                  <a:gd name="connsiteY138" fmla="*/ 314325 h 1638300"/>
                  <a:gd name="connsiteX139" fmla="*/ 657839 w 1127739"/>
                  <a:gd name="connsiteY139" fmla="*/ 320675 h 1638300"/>
                  <a:gd name="connsiteX140" fmla="*/ 648314 w 1127739"/>
                  <a:gd name="connsiteY140" fmla="*/ 327025 h 1638300"/>
                  <a:gd name="connsiteX141" fmla="*/ 629264 w 1127739"/>
                  <a:gd name="connsiteY141" fmla="*/ 333375 h 1638300"/>
                  <a:gd name="connsiteX142" fmla="*/ 619739 w 1127739"/>
                  <a:gd name="connsiteY142" fmla="*/ 323850 h 1638300"/>
                  <a:gd name="connsiteX143" fmla="*/ 619739 w 1127739"/>
                  <a:gd name="connsiteY143" fmla="*/ 323850 h 1638300"/>
                  <a:gd name="connsiteX144" fmla="*/ 613389 w 1127739"/>
                  <a:gd name="connsiteY144" fmla="*/ 352425 h 1638300"/>
                  <a:gd name="connsiteX145" fmla="*/ 607039 w 1127739"/>
                  <a:gd name="connsiteY145" fmla="*/ 361950 h 1638300"/>
                  <a:gd name="connsiteX146" fmla="*/ 591164 w 1127739"/>
                  <a:gd name="connsiteY146" fmla="*/ 387350 h 1638300"/>
                  <a:gd name="connsiteX147" fmla="*/ 584814 w 1127739"/>
                  <a:gd name="connsiteY147" fmla="*/ 406400 h 1638300"/>
                  <a:gd name="connsiteX148" fmla="*/ 581639 w 1127739"/>
                  <a:gd name="connsiteY148" fmla="*/ 415925 h 1638300"/>
                  <a:gd name="connsiteX149" fmla="*/ 572114 w 1127739"/>
                  <a:gd name="connsiteY149" fmla="*/ 447675 h 1638300"/>
                  <a:gd name="connsiteX150" fmla="*/ 568939 w 1127739"/>
                  <a:gd name="connsiteY150" fmla="*/ 457200 h 1638300"/>
                  <a:gd name="connsiteX151" fmla="*/ 565764 w 1127739"/>
                  <a:gd name="connsiteY151" fmla="*/ 466725 h 1638300"/>
                  <a:gd name="connsiteX152" fmla="*/ 568939 w 1127739"/>
                  <a:gd name="connsiteY152" fmla="*/ 520700 h 1638300"/>
                  <a:gd name="connsiteX153" fmla="*/ 575289 w 1127739"/>
                  <a:gd name="connsiteY153" fmla="*/ 539750 h 1638300"/>
                  <a:gd name="connsiteX154" fmla="*/ 591164 w 1127739"/>
                  <a:gd name="connsiteY154" fmla="*/ 568325 h 1638300"/>
                  <a:gd name="connsiteX155" fmla="*/ 597514 w 1127739"/>
                  <a:gd name="connsiteY155" fmla="*/ 577850 h 1638300"/>
                  <a:gd name="connsiteX156" fmla="*/ 603864 w 1127739"/>
                  <a:gd name="connsiteY156" fmla="*/ 587375 h 1638300"/>
                  <a:gd name="connsiteX157" fmla="*/ 610214 w 1127739"/>
                  <a:gd name="connsiteY157" fmla="*/ 606425 h 1638300"/>
                  <a:gd name="connsiteX158" fmla="*/ 613389 w 1127739"/>
                  <a:gd name="connsiteY158" fmla="*/ 615950 h 1638300"/>
                  <a:gd name="connsiteX159" fmla="*/ 610214 w 1127739"/>
                  <a:gd name="connsiteY159" fmla="*/ 641350 h 1638300"/>
                  <a:gd name="connsiteX160" fmla="*/ 607039 w 1127739"/>
                  <a:gd name="connsiteY160" fmla="*/ 650875 h 1638300"/>
                  <a:gd name="connsiteX161" fmla="*/ 600689 w 1127739"/>
                  <a:gd name="connsiteY161" fmla="*/ 685800 h 1638300"/>
                  <a:gd name="connsiteX162" fmla="*/ 603864 w 1127739"/>
                  <a:gd name="connsiteY162" fmla="*/ 749300 h 1638300"/>
                  <a:gd name="connsiteX163" fmla="*/ 613389 w 1127739"/>
                  <a:gd name="connsiteY163" fmla="*/ 784225 h 1638300"/>
                  <a:gd name="connsiteX164" fmla="*/ 622914 w 1127739"/>
                  <a:gd name="connsiteY164" fmla="*/ 803275 h 1638300"/>
                  <a:gd name="connsiteX165" fmla="*/ 619739 w 1127739"/>
                  <a:gd name="connsiteY165" fmla="*/ 815975 h 1638300"/>
                  <a:gd name="connsiteX166" fmla="*/ 619739 w 1127739"/>
                  <a:gd name="connsiteY166" fmla="*/ 815975 h 1638300"/>
                  <a:gd name="connsiteX167" fmla="*/ 616564 w 1127739"/>
                  <a:gd name="connsiteY167" fmla="*/ 844550 h 1638300"/>
                  <a:gd name="connsiteX168" fmla="*/ 607039 w 1127739"/>
                  <a:gd name="connsiteY168" fmla="*/ 854075 h 1638300"/>
                  <a:gd name="connsiteX169" fmla="*/ 600689 w 1127739"/>
                  <a:gd name="connsiteY169" fmla="*/ 863600 h 1638300"/>
                  <a:gd name="connsiteX170" fmla="*/ 591164 w 1127739"/>
                  <a:gd name="connsiteY170" fmla="*/ 873125 h 1638300"/>
                  <a:gd name="connsiteX171" fmla="*/ 584814 w 1127739"/>
                  <a:gd name="connsiteY171" fmla="*/ 882650 h 1638300"/>
                  <a:gd name="connsiteX172" fmla="*/ 575289 w 1127739"/>
                  <a:gd name="connsiteY172" fmla="*/ 889000 h 1638300"/>
                  <a:gd name="connsiteX173" fmla="*/ 549889 w 1127739"/>
                  <a:gd name="connsiteY173" fmla="*/ 904875 h 1638300"/>
                  <a:gd name="connsiteX174" fmla="*/ 530839 w 1127739"/>
                  <a:gd name="connsiteY174" fmla="*/ 914400 h 1638300"/>
                  <a:gd name="connsiteX175" fmla="*/ 521314 w 1127739"/>
                  <a:gd name="connsiteY175" fmla="*/ 920750 h 1638300"/>
                  <a:gd name="connsiteX176" fmla="*/ 511789 w 1127739"/>
                  <a:gd name="connsiteY176" fmla="*/ 923925 h 1638300"/>
                  <a:gd name="connsiteX177" fmla="*/ 502264 w 1127739"/>
                  <a:gd name="connsiteY177" fmla="*/ 930275 h 1638300"/>
                  <a:gd name="connsiteX178" fmla="*/ 483214 w 1127739"/>
                  <a:gd name="connsiteY178" fmla="*/ 936625 h 1638300"/>
                  <a:gd name="connsiteX179" fmla="*/ 473689 w 1127739"/>
                  <a:gd name="connsiteY179" fmla="*/ 942975 h 1638300"/>
                  <a:gd name="connsiteX180" fmla="*/ 464164 w 1127739"/>
                  <a:gd name="connsiteY180" fmla="*/ 946150 h 1638300"/>
                  <a:gd name="connsiteX181" fmla="*/ 426064 w 1127739"/>
                  <a:gd name="connsiteY181" fmla="*/ 965200 h 1638300"/>
                  <a:gd name="connsiteX182" fmla="*/ 416539 w 1127739"/>
                  <a:gd name="connsiteY182" fmla="*/ 968375 h 1638300"/>
                  <a:gd name="connsiteX183" fmla="*/ 407014 w 1127739"/>
                  <a:gd name="connsiteY183" fmla="*/ 971550 h 1638300"/>
                  <a:gd name="connsiteX184" fmla="*/ 362564 w 1127739"/>
                  <a:gd name="connsiteY184" fmla="*/ 965200 h 1638300"/>
                  <a:gd name="connsiteX185" fmla="*/ 353039 w 1127739"/>
                  <a:gd name="connsiteY185" fmla="*/ 958850 h 1638300"/>
                  <a:gd name="connsiteX186" fmla="*/ 330814 w 1127739"/>
                  <a:gd name="connsiteY186" fmla="*/ 933450 h 1638300"/>
                  <a:gd name="connsiteX187" fmla="*/ 314939 w 1127739"/>
                  <a:gd name="connsiteY187" fmla="*/ 917575 h 1638300"/>
                  <a:gd name="connsiteX188" fmla="*/ 308589 w 1127739"/>
                  <a:gd name="connsiteY188" fmla="*/ 908050 h 1638300"/>
                  <a:gd name="connsiteX189" fmla="*/ 299064 w 1127739"/>
                  <a:gd name="connsiteY189" fmla="*/ 904875 h 1638300"/>
                  <a:gd name="connsiteX190" fmla="*/ 280014 w 1127739"/>
                  <a:gd name="connsiteY190" fmla="*/ 892175 h 1638300"/>
                  <a:gd name="connsiteX191" fmla="*/ 273664 w 1127739"/>
                  <a:gd name="connsiteY191" fmla="*/ 882650 h 1638300"/>
                  <a:gd name="connsiteX192" fmla="*/ 254614 w 1127739"/>
                  <a:gd name="connsiteY192" fmla="*/ 869950 h 1638300"/>
                  <a:gd name="connsiteX193" fmla="*/ 248264 w 1127739"/>
                  <a:gd name="connsiteY193" fmla="*/ 860425 h 1638300"/>
                  <a:gd name="connsiteX194" fmla="*/ 216514 w 1127739"/>
                  <a:gd name="connsiteY194" fmla="*/ 822325 h 1638300"/>
                  <a:gd name="connsiteX195" fmla="*/ 206989 w 1127739"/>
                  <a:gd name="connsiteY195" fmla="*/ 793750 h 1638300"/>
                  <a:gd name="connsiteX196" fmla="*/ 203814 w 1127739"/>
                  <a:gd name="connsiteY196" fmla="*/ 784225 h 1638300"/>
                  <a:gd name="connsiteX197" fmla="*/ 194289 w 1127739"/>
                  <a:gd name="connsiteY197" fmla="*/ 777875 h 1638300"/>
                  <a:gd name="connsiteX198" fmla="*/ 181589 w 1127739"/>
                  <a:gd name="connsiteY198" fmla="*/ 739775 h 1638300"/>
                  <a:gd name="connsiteX199" fmla="*/ 178414 w 1127739"/>
                  <a:gd name="connsiteY199" fmla="*/ 730250 h 1638300"/>
                  <a:gd name="connsiteX200" fmla="*/ 172064 w 1127739"/>
                  <a:gd name="connsiteY200" fmla="*/ 720725 h 1638300"/>
                  <a:gd name="connsiteX201" fmla="*/ 159364 w 1127739"/>
                  <a:gd name="connsiteY201" fmla="*/ 692150 h 1638300"/>
                  <a:gd name="connsiteX202" fmla="*/ 149839 w 1127739"/>
                  <a:gd name="connsiteY202" fmla="*/ 685800 h 1638300"/>
                  <a:gd name="connsiteX203" fmla="*/ 118089 w 1127739"/>
                  <a:gd name="connsiteY203" fmla="*/ 647700 h 1638300"/>
                  <a:gd name="connsiteX204" fmla="*/ 111739 w 1127739"/>
                  <a:gd name="connsiteY204" fmla="*/ 638175 h 1638300"/>
                  <a:gd name="connsiteX205" fmla="*/ 102214 w 1127739"/>
                  <a:gd name="connsiteY205" fmla="*/ 609600 h 1638300"/>
                  <a:gd name="connsiteX206" fmla="*/ 99039 w 1127739"/>
                  <a:gd name="connsiteY206" fmla="*/ 600075 h 1638300"/>
                  <a:gd name="connsiteX207" fmla="*/ 86339 w 1127739"/>
                  <a:gd name="connsiteY207" fmla="*/ 581025 h 1638300"/>
                  <a:gd name="connsiteX208" fmla="*/ 79989 w 1127739"/>
                  <a:gd name="connsiteY208" fmla="*/ 568325 h 1638300"/>
                  <a:gd name="connsiteX209" fmla="*/ 70464 w 1127739"/>
                  <a:gd name="connsiteY209" fmla="*/ 558800 h 1638300"/>
                  <a:gd name="connsiteX210" fmla="*/ 45064 w 1127739"/>
                  <a:gd name="connsiteY210" fmla="*/ 536575 h 1638300"/>
                  <a:gd name="connsiteX211" fmla="*/ 26014 w 1127739"/>
                  <a:gd name="connsiteY211" fmla="*/ 514350 h 1638300"/>
                  <a:gd name="connsiteX212" fmla="*/ 26014 w 1127739"/>
                  <a:gd name="connsiteY212" fmla="*/ 514350 h 1638300"/>
                  <a:gd name="connsiteX213" fmla="*/ 10139 w 1127739"/>
                  <a:gd name="connsiteY213" fmla="*/ 492125 h 1638300"/>
                  <a:gd name="connsiteX214" fmla="*/ 614 w 1127739"/>
                  <a:gd name="connsiteY214" fmla="*/ 485775 h 1638300"/>
                  <a:gd name="connsiteX215" fmla="*/ 6964 w 1127739"/>
                  <a:gd name="connsiteY215" fmla="*/ 495300 h 1638300"/>
                  <a:gd name="connsiteX216" fmla="*/ 10139 w 1127739"/>
                  <a:gd name="connsiteY216" fmla="*/ 536575 h 1638300"/>
                  <a:gd name="connsiteX217" fmla="*/ 3789 w 1127739"/>
                  <a:gd name="connsiteY217" fmla="*/ 698500 h 1638300"/>
                  <a:gd name="connsiteX218" fmla="*/ 6964 w 1127739"/>
                  <a:gd name="connsiteY218" fmla="*/ 777875 h 1638300"/>
                  <a:gd name="connsiteX219" fmla="*/ 22839 w 1127739"/>
                  <a:gd name="connsiteY219" fmla="*/ 806450 h 1638300"/>
                  <a:gd name="connsiteX220" fmla="*/ 35539 w 1127739"/>
                  <a:gd name="connsiteY220" fmla="*/ 825500 h 1638300"/>
                  <a:gd name="connsiteX221" fmla="*/ 41889 w 1127739"/>
                  <a:gd name="connsiteY221" fmla="*/ 835025 h 1638300"/>
                  <a:gd name="connsiteX222" fmla="*/ 57764 w 1127739"/>
                  <a:gd name="connsiteY222" fmla="*/ 863600 h 1638300"/>
                  <a:gd name="connsiteX223" fmla="*/ 79989 w 1127739"/>
                  <a:gd name="connsiteY223" fmla="*/ 869950 h 1638300"/>
                  <a:gd name="connsiteX224" fmla="*/ 108564 w 1127739"/>
                  <a:gd name="connsiteY224" fmla="*/ 885825 h 1638300"/>
                  <a:gd name="connsiteX225" fmla="*/ 127614 w 1127739"/>
                  <a:gd name="connsiteY225" fmla="*/ 895350 h 1638300"/>
                  <a:gd name="connsiteX226" fmla="*/ 137139 w 1127739"/>
                  <a:gd name="connsiteY226" fmla="*/ 901700 h 1638300"/>
                  <a:gd name="connsiteX227" fmla="*/ 146664 w 1127739"/>
                  <a:gd name="connsiteY227" fmla="*/ 904875 h 1638300"/>
                  <a:gd name="connsiteX228" fmla="*/ 165714 w 1127739"/>
                  <a:gd name="connsiteY228" fmla="*/ 917575 h 1638300"/>
                  <a:gd name="connsiteX229" fmla="*/ 168889 w 1127739"/>
                  <a:gd name="connsiteY229" fmla="*/ 927100 h 1638300"/>
                  <a:gd name="connsiteX230" fmla="*/ 178414 w 1127739"/>
                  <a:gd name="connsiteY230" fmla="*/ 933450 h 1638300"/>
                  <a:gd name="connsiteX231" fmla="*/ 187939 w 1127739"/>
                  <a:gd name="connsiteY231" fmla="*/ 942975 h 1638300"/>
                  <a:gd name="connsiteX232" fmla="*/ 200639 w 1127739"/>
                  <a:gd name="connsiteY232" fmla="*/ 962025 h 1638300"/>
                  <a:gd name="connsiteX233" fmla="*/ 213339 w 1127739"/>
                  <a:gd name="connsiteY233" fmla="*/ 981075 h 1638300"/>
                  <a:gd name="connsiteX234" fmla="*/ 219689 w 1127739"/>
                  <a:gd name="connsiteY234" fmla="*/ 990600 h 1638300"/>
                  <a:gd name="connsiteX235" fmla="*/ 229214 w 1127739"/>
                  <a:gd name="connsiteY235" fmla="*/ 1009650 h 1638300"/>
                  <a:gd name="connsiteX236" fmla="*/ 232389 w 1127739"/>
                  <a:gd name="connsiteY236" fmla="*/ 1019175 h 1638300"/>
                  <a:gd name="connsiteX237" fmla="*/ 245089 w 1127739"/>
                  <a:gd name="connsiteY237" fmla="*/ 1038225 h 1638300"/>
                  <a:gd name="connsiteX238" fmla="*/ 251439 w 1127739"/>
                  <a:gd name="connsiteY238" fmla="*/ 1047750 h 1638300"/>
                  <a:gd name="connsiteX239" fmla="*/ 267314 w 1127739"/>
                  <a:gd name="connsiteY239" fmla="*/ 1095375 h 1638300"/>
                  <a:gd name="connsiteX240" fmla="*/ 270489 w 1127739"/>
                  <a:gd name="connsiteY240" fmla="*/ 1104900 h 1638300"/>
                  <a:gd name="connsiteX241" fmla="*/ 273664 w 1127739"/>
                  <a:gd name="connsiteY241" fmla="*/ 1114425 h 1638300"/>
                  <a:gd name="connsiteX242" fmla="*/ 270489 w 1127739"/>
                  <a:gd name="connsiteY242" fmla="*/ 1143000 h 1638300"/>
                  <a:gd name="connsiteX243" fmla="*/ 267314 w 1127739"/>
                  <a:gd name="connsiteY243" fmla="*/ 1171575 h 1638300"/>
                  <a:gd name="connsiteX244" fmla="*/ 260964 w 1127739"/>
                  <a:gd name="connsiteY244" fmla="*/ 1181100 h 1638300"/>
                  <a:gd name="connsiteX245" fmla="*/ 251439 w 1127739"/>
                  <a:gd name="connsiteY245" fmla="*/ 1212850 h 1638300"/>
                  <a:gd name="connsiteX246" fmla="*/ 248264 w 1127739"/>
                  <a:gd name="connsiteY246" fmla="*/ 1266825 h 1638300"/>
                  <a:gd name="connsiteX247" fmla="*/ 245089 w 1127739"/>
                  <a:gd name="connsiteY247" fmla="*/ 1279525 h 1638300"/>
                  <a:gd name="connsiteX248" fmla="*/ 241914 w 1127739"/>
                  <a:gd name="connsiteY248" fmla="*/ 1289050 h 1638300"/>
                  <a:gd name="connsiteX249" fmla="*/ 248264 w 1127739"/>
                  <a:gd name="connsiteY249" fmla="*/ 1279525 h 1638300"/>
                  <a:gd name="connsiteX250" fmla="*/ 267314 w 1127739"/>
                  <a:gd name="connsiteY250" fmla="*/ 1260475 h 1638300"/>
                  <a:gd name="connsiteX251" fmla="*/ 273664 w 1127739"/>
                  <a:gd name="connsiteY251" fmla="*/ 1250950 h 1638300"/>
                  <a:gd name="connsiteX252" fmla="*/ 283189 w 1127739"/>
                  <a:gd name="connsiteY252" fmla="*/ 1247775 h 1638300"/>
                  <a:gd name="connsiteX253" fmla="*/ 302239 w 1127739"/>
                  <a:gd name="connsiteY253" fmla="*/ 1235075 h 1638300"/>
                  <a:gd name="connsiteX254" fmla="*/ 311764 w 1127739"/>
                  <a:gd name="connsiteY254" fmla="*/ 1231900 h 1638300"/>
                  <a:gd name="connsiteX255" fmla="*/ 340339 w 1127739"/>
                  <a:gd name="connsiteY255" fmla="*/ 1216025 h 1638300"/>
                  <a:gd name="connsiteX256" fmla="*/ 359389 w 1127739"/>
                  <a:gd name="connsiteY256" fmla="*/ 1219200 h 1638300"/>
                  <a:gd name="connsiteX257" fmla="*/ 375264 w 1127739"/>
                  <a:gd name="connsiteY257" fmla="*/ 1235075 h 1638300"/>
                  <a:gd name="connsiteX258" fmla="*/ 384789 w 1127739"/>
                  <a:gd name="connsiteY258" fmla="*/ 1238250 h 1638300"/>
                  <a:gd name="connsiteX259" fmla="*/ 410189 w 1127739"/>
                  <a:gd name="connsiteY259" fmla="*/ 1235075 h 1638300"/>
                  <a:gd name="connsiteX260" fmla="*/ 419714 w 1127739"/>
                  <a:gd name="connsiteY260" fmla="*/ 1231900 h 1638300"/>
                  <a:gd name="connsiteX261" fmla="*/ 429239 w 1127739"/>
                  <a:gd name="connsiteY261" fmla="*/ 1235075 h 1638300"/>
                  <a:gd name="connsiteX262" fmla="*/ 435589 w 1127739"/>
                  <a:gd name="connsiteY262" fmla="*/ 1244600 h 1638300"/>
                  <a:gd name="connsiteX263" fmla="*/ 438764 w 1127739"/>
                  <a:gd name="connsiteY263" fmla="*/ 1270000 h 1638300"/>
                  <a:gd name="connsiteX264" fmla="*/ 441939 w 1127739"/>
                  <a:gd name="connsiteY264" fmla="*/ 1279525 h 1638300"/>
                  <a:gd name="connsiteX265" fmla="*/ 451464 w 1127739"/>
                  <a:gd name="connsiteY265" fmla="*/ 1285875 h 1638300"/>
                  <a:gd name="connsiteX266" fmla="*/ 464164 w 1127739"/>
                  <a:gd name="connsiteY266" fmla="*/ 1304925 h 1638300"/>
                  <a:gd name="connsiteX267" fmla="*/ 483214 w 1127739"/>
                  <a:gd name="connsiteY267" fmla="*/ 1311275 h 1638300"/>
                  <a:gd name="connsiteX268" fmla="*/ 492739 w 1127739"/>
                  <a:gd name="connsiteY268" fmla="*/ 1317625 h 1638300"/>
                  <a:gd name="connsiteX269" fmla="*/ 511789 w 1127739"/>
                  <a:gd name="connsiteY269" fmla="*/ 1323975 h 1638300"/>
                  <a:gd name="connsiteX270" fmla="*/ 521314 w 1127739"/>
                  <a:gd name="connsiteY270" fmla="*/ 1327150 h 1638300"/>
                  <a:gd name="connsiteX271" fmla="*/ 537189 w 1127739"/>
                  <a:gd name="connsiteY271" fmla="*/ 1330325 h 1638300"/>
                  <a:gd name="connsiteX272" fmla="*/ 556239 w 1127739"/>
                  <a:gd name="connsiteY272" fmla="*/ 1336675 h 1638300"/>
                  <a:gd name="connsiteX273" fmla="*/ 565764 w 1127739"/>
                  <a:gd name="connsiteY273" fmla="*/ 1339850 h 1638300"/>
                  <a:gd name="connsiteX274" fmla="*/ 575289 w 1127739"/>
                  <a:gd name="connsiteY274" fmla="*/ 1346200 h 1638300"/>
                  <a:gd name="connsiteX275" fmla="*/ 594339 w 1127739"/>
                  <a:gd name="connsiteY275" fmla="*/ 1352550 h 1638300"/>
                  <a:gd name="connsiteX276" fmla="*/ 603864 w 1127739"/>
                  <a:gd name="connsiteY276" fmla="*/ 1355725 h 1638300"/>
                  <a:gd name="connsiteX277" fmla="*/ 613389 w 1127739"/>
                  <a:gd name="connsiteY277" fmla="*/ 1362075 h 1638300"/>
                  <a:gd name="connsiteX278" fmla="*/ 641964 w 1127739"/>
                  <a:gd name="connsiteY278" fmla="*/ 1374775 h 1638300"/>
                  <a:gd name="connsiteX279" fmla="*/ 657839 w 1127739"/>
                  <a:gd name="connsiteY279" fmla="*/ 1387475 h 1638300"/>
                  <a:gd name="connsiteX280" fmla="*/ 664189 w 1127739"/>
                  <a:gd name="connsiteY280" fmla="*/ 1397000 h 1638300"/>
                  <a:gd name="connsiteX281" fmla="*/ 673714 w 1127739"/>
                  <a:gd name="connsiteY281" fmla="*/ 1400175 h 1638300"/>
                  <a:gd name="connsiteX282" fmla="*/ 692764 w 1127739"/>
                  <a:gd name="connsiteY282" fmla="*/ 1412875 h 1638300"/>
                  <a:gd name="connsiteX283" fmla="*/ 705464 w 1127739"/>
                  <a:gd name="connsiteY283" fmla="*/ 1416050 h 1638300"/>
                  <a:gd name="connsiteX284" fmla="*/ 714989 w 1127739"/>
                  <a:gd name="connsiteY284" fmla="*/ 1419225 h 1638300"/>
                  <a:gd name="connsiteX285" fmla="*/ 749914 w 1127739"/>
                  <a:gd name="connsiteY285" fmla="*/ 1422400 h 1638300"/>
                  <a:gd name="connsiteX286" fmla="*/ 772139 w 1127739"/>
                  <a:gd name="connsiteY286" fmla="*/ 1428750 h 1638300"/>
                  <a:gd name="connsiteX287" fmla="*/ 794364 w 1127739"/>
                  <a:gd name="connsiteY287" fmla="*/ 1431925 h 1638300"/>
                  <a:gd name="connsiteX288" fmla="*/ 803889 w 1127739"/>
                  <a:gd name="connsiteY288" fmla="*/ 1441450 h 1638300"/>
                  <a:gd name="connsiteX289" fmla="*/ 803889 w 1127739"/>
                  <a:gd name="connsiteY289" fmla="*/ 1441450 h 1638300"/>
                  <a:gd name="connsiteX290" fmla="*/ 800714 w 1127739"/>
                  <a:gd name="connsiteY290" fmla="*/ 1479550 h 1638300"/>
                  <a:gd name="connsiteX291" fmla="*/ 788014 w 1127739"/>
                  <a:gd name="connsiteY291" fmla="*/ 1498600 h 1638300"/>
                  <a:gd name="connsiteX292" fmla="*/ 794364 w 1127739"/>
                  <a:gd name="connsiteY292" fmla="*/ 1508125 h 1638300"/>
                  <a:gd name="connsiteX293" fmla="*/ 813414 w 1127739"/>
                  <a:gd name="connsiteY293" fmla="*/ 1517650 h 1638300"/>
                  <a:gd name="connsiteX294" fmla="*/ 930889 w 1127739"/>
                  <a:gd name="connsiteY294" fmla="*/ 1520825 h 1638300"/>
                  <a:gd name="connsiteX295" fmla="*/ 949939 w 1127739"/>
                  <a:gd name="connsiteY295" fmla="*/ 1527175 h 1638300"/>
                  <a:gd name="connsiteX296" fmla="*/ 968989 w 1127739"/>
                  <a:gd name="connsiteY296" fmla="*/ 1539875 h 1638300"/>
                  <a:gd name="connsiteX297" fmla="*/ 981689 w 1127739"/>
                  <a:gd name="connsiteY297" fmla="*/ 1558925 h 1638300"/>
                  <a:gd name="connsiteX298" fmla="*/ 1000739 w 1127739"/>
                  <a:gd name="connsiteY298" fmla="*/ 1574800 h 1638300"/>
                  <a:gd name="connsiteX299" fmla="*/ 1016614 w 1127739"/>
                  <a:gd name="connsiteY299" fmla="*/ 1590675 h 1638300"/>
                  <a:gd name="connsiteX300" fmla="*/ 1022964 w 1127739"/>
                  <a:gd name="connsiteY300" fmla="*/ 1600200 h 1638300"/>
                  <a:gd name="connsiteX301" fmla="*/ 1045189 w 1127739"/>
                  <a:gd name="connsiteY301" fmla="*/ 1606550 h 1638300"/>
                  <a:gd name="connsiteX302" fmla="*/ 1064239 w 1127739"/>
                  <a:gd name="connsiteY302" fmla="*/ 1612900 h 1638300"/>
                  <a:gd name="connsiteX303" fmla="*/ 1102339 w 1127739"/>
                  <a:gd name="connsiteY303" fmla="*/ 1638300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1127739" h="1638300">
                    <a:moveTo>
                      <a:pt x="1102339" y="1638300"/>
                    </a:moveTo>
                    <a:lnTo>
                      <a:pt x="1102339" y="1638300"/>
                    </a:lnTo>
                    <a:cubicBezTo>
                      <a:pt x="1104456" y="1628775"/>
                      <a:pt x="1105603" y="1618982"/>
                      <a:pt x="1108689" y="1609725"/>
                    </a:cubicBezTo>
                    <a:cubicBezTo>
                      <a:pt x="1109896" y="1606105"/>
                      <a:pt x="1114815" y="1604009"/>
                      <a:pt x="1115039" y="1600200"/>
                    </a:cubicBezTo>
                    <a:cubicBezTo>
                      <a:pt x="1116916" y="1568284"/>
                      <a:pt x="1115369" y="1566266"/>
                      <a:pt x="1108689" y="1546225"/>
                    </a:cubicBezTo>
                    <a:cubicBezTo>
                      <a:pt x="1109747" y="1535642"/>
                      <a:pt x="1109904" y="1524929"/>
                      <a:pt x="1111864" y="1514475"/>
                    </a:cubicBezTo>
                    <a:cubicBezTo>
                      <a:pt x="1113098" y="1507896"/>
                      <a:pt x="1116097" y="1501775"/>
                      <a:pt x="1118214" y="1495425"/>
                    </a:cubicBezTo>
                    <a:cubicBezTo>
                      <a:pt x="1119272" y="1492250"/>
                      <a:pt x="1120839" y="1489201"/>
                      <a:pt x="1121389" y="1485900"/>
                    </a:cubicBezTo>
                    <a:lnTo>
                      <a:pt x="1127739" y="1447800"/>
                    </a:lnTo>
                    <a:cubicBezTo>
                      <a:pt x="1126681" y="1438275"/>
                      <a:pt x="1126140" y="1428678"/>
                      <a:pt x="1124564" y="1419225"/>
                    </a:cubicBezTo>
                    <a:cubicBezTo>
                      <a:pt x="1124014" y="1415924"/>
                      <a:pt x="1123756" y="1412067"/>
                      <a:pt x="1121389" y="1409700"/>
                    </a:cubicBezTo>
                    <a:cubicBezTo>
                      <a:pt x="1115993" y="1404304"/>
                      <a:pt x="1102339" y="1397000"/>
                      <a:pt x="1102339" y="1397000"/>
                    </a:cubicBezTo>
                    <a:cubicBezTo>
                      <a:pt x="1088716" y="1356132"/>
                      <a:pt x="1101789" y="1397977"/>
                      <a:pt x="1092814" y="1362075"/>
                    </a:cubicBezTo>
                    <a:cubicBezTo>
                      <a:pt x="1092002" y="1358828"/>
                      <a:pt x="1092006" y="1354917"/>
                      <a:pt x="1089639" y="1352550"/>
                    </a:cubicBezTo>
                    <a:cubicBezTo>
                      <a:pt x="1087272" y="1350183"/>
                      <a:pt x="1083289" y="1350433"/>
                      <a:pt x="1080114" y="1349375"/>
                    </a:cubicBezTo>
                    <a:cubicBezTo>
                      <a:pt x="1043954" y="1353393"/>
                      <a:pt x="1059513" y="1347234"/>
                      <a:pt x="1032489" y="1365250"/>
                    </a:cubicBezTo>
                    <a:lnTo>
                      <a:pt x="1032489" y="1365250"/>
                    </a:lnTo>
                    <a:lnTo>
                      <a:pt x="1013439" y="1371600"/>
                    </a:lnTo>
                    <a:lnTo>
                      <a:pt x="1003914" y="1374775"/>
                    </a:lnTo>
                    <a:cubicBezTo>
                      <a:pt x="996506" y="1373717"/>
                      <a:pt x="988981" y="1373283"/>
                      <a:pt x="981689" y="1371600"/>
                    </a:cubicBezTo>
                    <a:cubicBezTo>
                      <a:pt x="975167" y="1370095"/>
                      <a:pt x="968989" y="1367367"/>
                      <a:pt x="962639" y="1365250"/>
                    </a:cubicBezTo>
                    <a:cubicBezTo>
                      <a:pt x="959464" y="1364192"/>
                      <a:pt x="956396" y="1362731"/>
                      <a:pt x="953114" y="1362075"/>
                    </a:cubicBezTo>
                    <a:cubicBezTo>
                      <a:pt x="947822" y="1361017"/>
                      <a:pt x="942445" y="1360320"/>
                      <a:pt x="937239" y="1358900"/>
                    </a:cubicBezTo>
                    <a:cubicBezTo>
                      <a:pt x="930781" y="1357139"/>
                      <a:pt x="924683" y="1354173"/>
                      <a:pt x="918189" y="1352550"/>
                    </a:cubicBezTo>
                    <a:cubicBezTo>
                      <a:pt x="913956" y="1351492"/>
                      <a:pt x="909669" y="1350629"/>
                      <a:pt x="905489" y="1349375"/>
                    </a:cubicBezTo>
                    <a:cubicBezTo>
                      <a:pt x="899078" y="1347452"/>
                      <a:pt x="892789" y="1345142"/>
                      <a:pt x="886439" y="1343025"/>
                    </a:cubicBezTo>
                    <a:cubicBezTo>
                      <a:pt x="883264" y="1341967"/>
                      <a:pt x="879699" y="1341706"/>
                      <a:pt x="876914" y="1339850"/>
                    </a:cubicBezTo>
                    <a:lnTo>
                      <a:pt x="857864" y="1327150"/>
                    </a:lnTo>
                    <a:lnTo>
                      <a:pt x="848339" y="1320800"/>
                    </a:lnTo>
                    <a:cubicBezTo>
                      <a:pt x="847281" y="1317625"/>
                      <a:pt x="846789" y="1314201"/>
                      <a:pt x="845164" y="1311275"/>
                    </a:cubicBezTo>
                    <a:cubicBezTo>
                      <a:pt x="841458" y="1304604"/>
                      <a:pt x="834877" y="1299465"/>
                      <a:pt x="832464" y="1292225"/>
                    </a:cubicBezTo>
                    <a:lnTo>
                      <a:pt x="829289" y="1282700"/>
                    </a:lnTo>
                    <a:cubicBezTo>
                      <a:pt x="828231" y="1264708"/>
                      <a:pt x="832646" y="1245522"/>
                      <a:pt x="826114" y="1228725"/>
                    </a:cubicBezTo>
                    <a:cubicBezTo>
                      <a:pt x="823781" y="1222725"/>
                      <a:pt x="813398" y="1226702"/>
                      <a:pt x="807064" y="1225550"/>
                    </a:cubicBezTo>
                    <a:cubicBezTo>
                      <a:pt x="789908" y="1222431"/>
                      <a:pt x="795560" y="1224560"/>
                      <a:pt x="784839" y="1219200"/>
                    </a:cubicBezTo>
                    <a:lnTo>
                      <a:pt x="784839" y="1219200"/>
                    </a:lnTo>
                    <a:cubicBezTo>
                      <a:pt x="777431" y="1213908"/>
                      <a:pt x="769052" y="1209763"/>
                      <a:pt x="762614" y="1203325"/>
                    </a:cubicBezTo>
                    <a:cubicBezTo>
                      <a:pt x="760247" y="1200958"/>
                      <a:pt x="760936" y="1196793"/>
                      <a:pt x="759439" y="1193800"/>
                    </a:cubicBezTo>
                    <a:cubicBezTo>
                      <a:pt x="757732" y="1190387"/>
                      <a:pt x="754796" y="1187688"/>
                      <a:pt x="753089" y="1184275"/>
                    </a:cubicBezTo>
                    <a:cubicBezTo>
                      <a:pt x="751592" y="1181282"/>
                      <a:pt x="751411" y="1177743"/>
                      <a:pt x="749914" y="1174750"/>
                    </a:cubicBezTo>
                    <a:cubicBezTo>
                      <a:pt x="748207" y="1171337"/>
                      <a:pt x="745271" y="1168638"/>
                      <a:pt x="743564" y="1165225"/>
                    </a:cubicBezTo>
                    <a:cubicBezTo>
                      <a:pt x="742067" y="1162232"/>
                      <a:pt x="742014" y="1158626"/>
                      <a:pt x="740389" y="1155700"/>
                    </a:cubicBezTo>
                    <a:cubicBezTo>
                      <a:pt x="736683" y="1149029"/>
                      <a:pt x="731922" y="1143000"/>
                      <a:pt x="727689" y="1136650"/>
                    </a:cubicBezTo>
                    <a:lnTo>
                      <a:pt x="721339" y="1127125"/>
                    </a:lnTo>
                    <a:cubicBezTo>
                      <a:pt x="719222" y="1123950"/>
                      <a:pt x="716196" y="1121220"/>
                      <a:pt x="714989" y="1117600"/>
                    </a:cubicBezTo>
                    <a:cubicBezTo>
                      <a:pt x="713931" y="1114425"/>
                      <a:pt x="713439" y="1111001"/>
                      <a:pt x="711814" y="1108075"/>
                    </a:cubicBezTo>
                    <a:cubicBezTo>
                      <a:pt x="708108" y="1101404"/>
                      <a:pt x="703347" y="1095375"/>
                      <a:pt x="699114" y="1089025"/>
                    </a:cubicBezTo>
                    <a:cubicBezTo>
                      <a:pt x="696997" y="1085850"/>
                      <a:pt x="693971" y="1083120"/>
                      <a:pt x="692764" y="1079500"/>
                    </a:cubicBezTo>
                    <a:lnTo>
                      <a:pt x="686414" y="1060450"/>
                    </a:lnTo>
                    <a:lnTo>
                      <a:pt x="683239" y="1050925"/>
                    </a:lnTo>
                    <a:cubicBezTo>
                      <a:pt x="684297" y="1044575"/>
                      <a:pt x="684378" y="1037982"/>
                      <a:pt x="686414" y="1031875"/>
                    </a:cubicBezTo>
                    <a:cubicBezTo>
                      <a:pt x="688631" y="1025223"/>
                      <a:pt x="695838" y="1018419"/>
                      <a:pt x="702289" y="1016000"/>
                    </a:cubicBezTo>
                    <a:cubicBezTo>
                      <a:pt x="707342" y="1014105"/>
                      <a:pt x="712841" y="1013712"/>
                      <a:pt x="718164" y="1012825"/>
                    </a:cubicBezTo>
                    <a:cubicBezTo>
                      <a:pt x="725546" y="1011595"/>
                      <a:pt x="733026" y="1010989"/>
                      <a:pt x="740389" y="1009650"/>
                    </a:cubicBezTo>
                    <a:cubicBezTo>
                      <a:pt x="744682" y="1008869"/>
                      <a:pt x="748856" y="1007533"/>
                      <a:pt x="753089" y="1006475"/>
                    </a:cubicBezTo>
                    <a:cubicBezTo>
                      <a:pt x="760095" y="985457"/>
                      <a:pt x="762873" y="986257"/>
                      <a:pt x="756264" y="962025"/>
                    </a:cubicBezTo>
                    <a:cubicBezTo>
                      <a:pt x="755260" y="958344"/>
                      <a:pt x="752612" y="955198"/>
                      <a:pt x="749914" y="952500"/>
                    </a:cubicBezTo>
                    <a:cubicBezTo>
                      <a:pt x="747216" y="949802"/>
                      <a:pt x="743564" y="948267"/>
                      <a:pt x="740389" y="946150"/>
                    </a:cubicBezTo>
                    <a:cubicBezTo>
                      <a:pt x="736156" y="939800"/>
                      <a:pt x="728532" y="934685"/>
                      <a:pt x="727689" y="927100"/>
                    </a:cubicBezTo>
                    <a:cubicBezTo>
                      <a:pt x="723918" y="893162"/>
                      <a:pt x="726394" y="907923"/>
                      <a:pt x="721339" y="882650"/>
                    </a:cubicBezTo>
                    <a:cubicBezTo>
                      <a:pt x="722397" y="878417"/>
                      <a:pt x="722795" y="873961"/>
                      <a:pt x="724514" y="869950"/>
                    </a:cubicBezTo>
                    <a:cubicBezTo>
                      <a:pt x="729306" y="858768"/>
                      <a:pt x="742600" y="855241"/>
                      <a:pt x="727689" y="838200"/>
                    </a:cubicBezTo>
                    <a:cubicBezTo>
                      <a:pt x="723450" y="833355"/>
                      <a:pt x="708639" y="835025"/>
                      <a:pt x="708639" y="835025"/>
                    </a:cubicBezTo>
                    <a:lnTo>
                      <a:pt x="708639" y="835025"/>
                    </a:lnTo>
                    <a:cubicBezTo>
                      <a:pt x="703162" y="785731"/>
                      <a:pt x="703725" y="803963"/>
                      <a:pt x="708639" y="730250"/>
                    </a:cubicBezTo>
                    <a:cubicBezTo>
                      <a:pt x="709181" y="722115"/>
                      <a:pt x="712523" y="707130"/>
                      <a:pt x="714989" y="698500"/>
                    </a:cubicBezTo>
                    <a:cubicBezTo>
                      <a:pt x="715908" y="695282"/>
                      <a:pt x="717283" y="692204"/>
                      <a:pt x="718164" y="688975"/>
                    </a:cubicBezTo>
                    <a:cubicBezTo>
                      <a:pt x="725513" y="662030"/>
                      <a:pt x="723980" y="667314"/>
                      <a:pt x="727689" y="641350"/>
                    </a:cubicBezTo>
                    <a:cubicBezTo>
                      <a:pt x="726631" y="635000"/>
                      <a:pt x="725911" y="628584"/>
                      <a:pt x="724514" y="622300"/>
                    </a:cubicBezTo>
                    <a:cubicBezTo>
                      <a:pt x="723788" y="619033"/>
                      <a:pt x="723706" y="615142"/>
                      <a:pt x="721339" y="612775"/>
                    </a:cubicBezTo>
                    <a:cubicBezTo>
                      <a:pt x="701317" y="592753"/>
                      <a:pt x="708734" y="604885"/>
                      <a:pt x="692764" y="596900"/>
                    </a:cubicBezTo>
                    <a:cubicBezTo>
                      <a:pt x="668145" y="584590"/>
                      <a:pt x="697655" y="595355"/>
                      <a:pt x="673714" y="587375"/>
                    </a:cubicBezTo>
                    <a:cubicBezTo>
                      <a:pt x="656338" y="561310"/>
                      <a:pt x="660692" y="577252"/>
                      <a:pt x="664189" y="549275"/>
                    </a:cubicBezTo>
                    <a:cubicBezTo>
                      <a:pt x="665508" y="538721"/>
                      <a:pt x="664972" y="527889"/>
                      <a:pt x="667364" y="517525"/>
                    </a:cubicBezTo>
                    <a:cubicBezTo>
                      <a:pt x="668222" y="513807"/>
                      <a:pt x="670842" y="510513"/>
                      <a:pt x="673714" y="508000"/>
                    </a:cubicBezTo>
                    <a:cubicBezTo>
                      <a:pt x="679457" y="502974"/>
                      <a:pt x="692764" y="495300"/>
                      <a:pt x="692764" y="495300"/>
                    </a:cubicBezTo>
                    <a:cubicBezTo>
                      <a:pt x="696757" y="483322"/>
                      <a:pt x="697722" y="477642"/>
                      <a:pt x="708639" y="466725"/>
                    </a:cubicBezTo>
                    <a:cubicBezTo>
                      <a:pt x="711814" y="463550"/>
                      <a:pt x="715407" y="460744"/>
                      <a:pt x="718164" y="457200"/>
                    </a:cubicBezTo>
                    <a:cubicBezTo>
                      <a:pt x="722849" y="451176"/>
                      <a:pt x="725468" y="443546"/>
                      <a:pt x="730864" y="438150"/>
                    </a:cubicBezTo>
                    <a:cubicBezTo>
                      <a:pt x="752612" y="416402"/>
                      <a:pt x="742442" y="424081"/>
                      <a:pt x="759439" y="412750"/>
                    </a:cubicBezTo>
                    <a:cubicBezTo>
                      <a:pt x="761556" y="409575"/>
                      <a:pt x="762917" y="405738"/>
                      <a:pt x="765789" y="403225"/>
                    </a:cubicBezTo>
                    <a:cubicBezTo>
                      <a:pt x="771532" y="398199"/>
                      <a:pt x="778489" y="394758"/>
                      <a:pt x="784839" y="390525"/>
                    </a:cubicBezTo>
                    <a:cubicBezTo>
                      <a:pt x="788014" y="388408"/>
                      <a:pt x="791666" y="386873"/>
                      <a:pt x="794364" y="384175"/>
                    </a:cubicBezTo>
                    <a:cubicBezTo>
                      <a:pt x="822191" y="356348"/>
                      <a:pt x="786892" y="390402"/>
                      <a:pt x="813414" y="368300"/>
                    </a:cubicBezTo>
                    <a:cubicBezTo>
                      <a:pt x="837860" y="347928"/>
                      <a:pt x="808815" y="368191"/>
                      <a:pt x="832464" y="352425"/>
                    </a:cubicBezTo>
                    <a:cubicBezTo>
                      <a:pt x="834581" y="349250"/>
                      <a:pt x="835942" y="345413"/>
                      <a:pt x="838814" y="342900"/>
                    </a:cubicBezTo>
                    <a:cubicBezTo>
                      <a:pt x="844557" y="337874"/>
                      <a:pt x="857864" y="330200"/>
                      <a:pt x="857864" y="330200"/>
                    </a:cubicBezTo>
                    <a:cubicBezTo>
                      <a:pt x="872066" y="308898"/>
                      <a:pt x="855336" y="329769"/>
                      <a:pt x="873739" y="317500"/>
                    </a:cubicBezTo>
                    <a:cubicBezTo>
                      <a:pt x="877475" y="315009"/>
                      <a:pt x="879720" y="310732"/>
                      <a:pt x="883264" y="307975"/>
                    </a:cubicBezTo>
                    <a:cubicBezTo>
                      <a:pt x="889288" y="303290"/>
                      <a:pt x="902314" y="295275"/>
                      <a:pt x="902314" y="295275"/>
                    </a:cubicBezTo>
                    <a:cubicBezTo>
                      <a:pt x="909412" y="273980"/>
                      <a:pt x="905671" y="282212"/>
                      <a:pt x="911839" y="269875"/>
                    </a:cubicBezTo>
                    <a:lnTo>
                      <a:pt x="911839" y="269875"/>
                    </a:lnTo>
                    <a:cubicBezTo>
                      <a:pt x="919247" y="264583"/>
                      <a:pt x="926257" y="258684"/>
                      <a:pt x="934064" y="254000"/>
                    </a:cubicBezTo>
                    <a:cubicBezTo>
                      <a:pt x="936934" y="252278"/>
                      <a:pt x="940596" y="252322"/>
                      <a:pt x="943589" y="250825"/>
                    </a:cubicBezTo>
                    <a:cubicBezTo>
                      <a:pt x="947002" y="249118"/>
                      <a:pt x="949939" y="246592"/>
                      <a:pt x="953114" y="244475"/>
                    </a:cubicBezTo>
                    <a:cubicBezTo>
                      <a:pt x="970047" y="219075"/>
                      <a:pt x="947822" y="249767"/>
                      <a:pt x="968989" y="228600"/>
                    </a:cubicBezTo>
                    <a:cubicBezTo>
                      <a:pt x="990156" y="207433"/>
                      <a:pt x="959464" y="229658"/>
                      <a:pt x="984864" y="212725"/>
                    </a:cubicBezTo>
                    <a:cubicBezTo>
                      <a:pt x="1001797" y="187325"/>
                      <a:pt x="979572" y="218017"/>
                      <a:pt x="1000739" y="196850"/>
                    </a:cubicBezTo>
                    <a:cubicBezTo>
                      <a:pt x="1003437" y="194152"/>
                      <a:pt x="1004646" y="190256"/>
                      <a:pt x="1007089" y="187325"/>
                    </a:cubicBezTo>
                    <a:cubicBezTo>
                      <a:pt x="1009964" y="183876"/>
                      <a:pt x="1013739" y="181249"/>
                      <a:pt x="1016614" y="177800"/>
                    </a:cubicBezTo>
                    <a:cubicBezTo>
                      <a:pt x="1029843" y="161925"/>
                      <a:pt x="1015027" y="173567"/>
                      <a:pt x="1032489" y="161925"/>
                    </a:cubicBezTo>
                    <a:lnTo>
                      <a:pt x="1045189" y="142875"/>
                    </a:lnTo>
                    <a:cubicBezTo>
                      <a:pt x="1047306" y="139700"/>
                      <a:pt x="1050332" y="136970"/>
                      <a:pt x="1051539" y="133350"/>
                    </a:cubicBezTo>
                    <a:lnTo>
                      <a:pt x="1054714" y="123825"/>
                    </a:lnTo>
                    <a:cubicBezTo>
                      <a:pt x="1053656" y="112183"/>
                      <a:pt x="1056482" y="99493"/>
                      <a:pt x="1051539" y="88900"/>
                    </a:cubicBezTo>
                    <a:cubicBezTo>
                      <a:pt x="1048312" y="81984"/>
                      <a:pt x="1032489" y="76200"/>
                      <a:pt x="1032489" y="76200"/>
                    </a:cubicBezTo>
                    <a:cubicBezTo>
                      <a:pt x="1030372" y="73025"/>
                      <a:pt x="1029314" y="68792"/>
                      <a:pt x="1026139" y="66675"/>
                    </a:cubicBezTo>
                    <a:cubicBezTo>
                      <a:pt x="1022508" y="64254"/>
                      <a:pt x="1017619" y="64754"/>
                      <a:pt x="1013439" y="63500"/>
                    </a:cubicBezTo>
                    <a:cubicBezTo>
                      <a:pt x="992830" y="57317"/>
                      <a:pt x="998783" y="60080"/>
                      <a:pt x="984864" y="50800"/>
                    </a:cubicBezTo>
                    <a:cubicBezTo>
                      <a:pt x="982747" y="47625"/>
                      <a:pt x="981212" y="43973"/>
                      <a:pt x="978514" y="41275"/>
                    </a:cubicBezTo>
                    <a:cubicBezTo>
                      <a:pt x="975816" y="38577"/>
                      <a:pt x="971920" y="37368"/>
                      <a:pt x="968989" y="34925"/>
                    </a:cubicBezTo>
                    <a:cubicBezTo>
                      <a:pt x="965540" y="32050"/>
                      <a:pt x="962639" y="28575"/>
                      <a:pt x="959464" y="25400"/>
                    </a:cubicBezTo>
                    <a:cubicBezTo>
                      <a:pt x="957734" y="20210"/>
                      <a:pt x="955122" y="9589"/>
                      <a:pt x="949939" y="6350"/>
                    </a:cubicBezTo>
                    <a:cubicBezTo>
                      <a:pt x="944263" y="2802"/>
                      <a:pt x="930889" y="0"/>
                      <a:pt x="930889" y="0"/>
                    </a:cubicBezTo>
                    <a:cubicBezTo>
                      <a:pt x="927714" y="1058"/>
                      <a:pt x="923977" y="1084"/>
                      <a:pt x="921364" y="3175"/>
                    </a:cubicBezTo>
                    <a:cubicBezTo>
                      <a:pt x="910503" y="11864"/>
                      <a:pt x="913415" y="31034"/>
                      <a:pt x="911839" y="41275"/>
                    </a:cubicBezTo>
                    <a:cubicBezTo>
                      <a:pt x="910202" y="51915"/>
                      <a:pt x="905157" y="66896"/>
                      <a:pt x="895964" y="73025"/>
                    </a:cubicBezTo>
                    <a:lnTo>
                      <a:pt x="886439" y="79375"/>
                    </a:lnTo>
                    <a:cubicBezTo>
                      <a:pt x="883264" y="77258"/>
                      <a:pt x="878036" y="76672"/>
                      <a:pt x="876914" y="73025"/>
                    </a:cubicBezTo>
                    <a:cubicBezTo>
                      <a:pt x="864194" y="31686"/>
                      <a:pt x="887475" y="42679"/>
                      <a:pt x="864214" y="34925"/>
                    </a:cubicBezTo>
                    <a:cubicBezTo>
                      <a:pt x="859981" y="35983"/>
                      <a:pt x="855145" y="35679"/>
                      <a:pt x="851514" y="38100"/>
                    </a:cubicBezTo>
                    <a:cubicBezTo>
                      <a:pt x="843760" y="43270"/>
                      <a:pt x="842321" y="61414"/>
                      <a:pt x="838814" y="66675"/>
                    </a:cubicBezTo>
                    <a:cubicBezTo>
                      <a:pt x="834581" y="73025"/>
                      <a:pt x="828527" y="78485"/>
                      <a:pt x="826114" y="85725"/>
                    </a:cubicBezTo>
                    <a:cubicBezTo>
                      <a:pt x="820526" y="102490"/>
                      <a:pt x="824795" y="92465"/>
                      <a:pt x="810239" y="114300"/>
                    </a:cubicBezTo>
                    <a:cubicBezTo>
                      <a:pt x="808122" y="117475"/>
                      <a:pt x="805096" y="120205"/>
                      <a:pt x="803889" y="123825"/>
                    </a:cubicBezTo>
                    <a:cubicBezTo>
                      <a:pt x="800707" y="133371"/>
                      <a:pt x="801203" y="134669"/>
                      <a:pt x="794364" y="142875"/>
                    </a:cubicBezTo>
                    <a:cubicBezTo>
                      <a:pt x="791489" y="146324"/>
                      <a:pt x="787596" y="148856"/>
                      <a:pt x="784839" y="152400"/>
                    </a:cubicBezTo>
                    <a:cubicBezTo>
                      <a:pt x="780154" y="158424"/>
                      <a:pt x="774552" y="164210"/>
                      <a:pt x="772139" y="171450"/>
                    </a:cubicBezTo>
                    <a:cubicBezTo>
                      <a:pt x="771081" y="174625"/>
                      <a:pt x="771055" y="178362"/>
                      <a:pt x="768964" y="180975"/>
                    </a:cubicBezTo>
                    <a:cubicBezTo>
                      <a:pt x="766580" y="183955"/>
                      <a:pt x="762137" y="184627"/>
                      <a:pt x="759439" y="187325"/>
                    </a:cubicBezTo>
                    <a:cubicBezTo>
                      <a:pt x="758001" y="188763"/>
                      <a:pt x="745367" y="205944"/>
                      <a:pt x="743564" y="209550"/>
                    </a:cubicBezTo>
                    <a:cubicBezTo>
                      <a:pt x="742067" y="212543"/>
                      <a:pt x="741447" y="215900"/>
                      <a:pt x="740389" y="219075"/>
                    </a:cubicBezTo>
                    <a:cubicBezTo>
                      <a:pt x="739331" y="230717"/>
                      <a:pt x="738867" y="242428"/>
                      <a:pt x="737214" y="254000"/>
                    </a:cubicBezTo>
                    <a:cubicBezTo>
                      <a:pt x="736741" y="257313"/>
                      <a:pt x="736130" y="260912"/>
                      <a:pt x="734039" y="263525"/>
                    </a:cubicBezTo>
                    <a:cubicBezTo>
                      <a:pt x="731655" y="266505"/>
                      <a:pt x="727689" y="267758"/>
                      <a:pt x="724514" y="269875"/>
                    </a:cubicBezTo>
                    <a:cubicBezTo>
                      <a:pt x="723456" y="273050"/>
                      <a:pt x="722836" y="276407"/>
                      <a:pt x="721339" y="279400"/>
                    </a:cubicBezTo>
                    <a:cubicBezTo>
                      <a:pt x="714724" y="292629"/>
                      <a:pt x="710227" y="292100"/>
                      <a:pt x="695939" y="301625"/>
                    </a:cubicBezTo>
                    <a:lnTo>
                      <a:pt x="686414" y="307975"/>
                    </a:lnTo>
                    <a:cubicBezTo>
                      <a:pt x="683239" y="310092"/>
                      <a:pt x="680509" y="313118"/>
                      <a:pt x="676889" y="314325"/>
                    </a:cubicBezTo>
                    <a:cubicBezTo>
                      <a:pt x="670539" y="316442"/>
                      <a:pt x="663408" y="316962"/>
                      <a:pt x="657839" y="320675"/>
                    </a:cubicBezTo>
                    <a:cubicBezTo>
                      <a:pt x="654664" y="322792"/>
                      <a:pt x="651801" y="325475"/>
                      <a:pt x="648314" y="327025"/>
                    </a:cubicBezTo>
                    <a:cubicBezTo>
                      <a:pt x="642197" y="329743"/>
                      <a:pt x="629264" y="333375"/>
                      <a:pt x="629264" y="333375"/>
                    </a:cubicBezTo>
                    <a:cubicBezTo>
                      <a:pt x="617731" y="329531"/>
                      <a:pt x="619739" y="333547"/>
                      <a:pt x="619739" y="323850"/>
                    </a:cubicBezTo>
                    <a:lnTo>
                      <a:pt x="619739" y="323850"/>
                    </a:lnTo>
                    <a:cubicBezTo>
                      <a:pt x="617622" y="333375"/>
                      <a:pt x="616475" y="343168"/>
                      <a:pt x="613389" y="352425"/>
                    </a:cubicBezTo>
                    <a:cubicBezTo>
                      <a:pt x="612182" y="356045"/>
                      <a:pt x="608589" y="358463"/>
                      <a:pt x="607039" y="361950"/>
                    </a:cubicBezTo>
                    <a:cubicBezTo>
                      <a:pt x="595903" y="387006"/>
                      <a:pt x="608299" y="375927"/>
                      <a:pt x="591164" y="387350"/>
                    </a:cubicBezTo>
                    <a:lnTo>
                      <a:pt x="584814" y="406400"/>
                    </a:lnTo>
                    <a:cubicBezTo>
                      <a:pt x="583756" y="409575"/>
                      <a:pt x="582451" y="412678"/>
                      <a:pt x="581639" y="415925"/>
                    </a:cubicBezTo>
                    <a:cubicBezTo>
                      <a:pt x="576841" y="435119"/>
                      <a:pt x="579844" y="424485"/>
                      <a:pt x="572114" y="447675"/>
                    </a:cubicBezTo>
                    <a:lnTo>
                      <a:pt x="568939" y="457200"/>
                    </a:lnTo>
                    <a:lnTo>
                      <a:pt x="565764" y="466725"/>
                    </a:lnTo>
                    <a:cubicBezTo>
                      <a:pt x="566822" y="484717"/>
                      <a:pt x="566608" y="502829"/>
                      <a:pt x="568939" y="520700"/>
                    </a:cubicBezTo>
                    <a:cubicBezTo>
                      <a:pt x="569805" y="527337"/>
                      <a:pt x="573172" y="533400"/>
                      <a:pt x="575289" y="539750"/>
                    </a:cubicBezTo>
                    <a:cubicBezTo>
                      <a:pt x="580877" y="556515"/>
                      <a:pt x="576608" y="546490"/>
                      <a:pt x="591164" y="568325"/>
                    </a:cubicBezTo>
                    <a:lnTo>
                      <a:pt x="597514" y="577850"/>
                    </a:lnTo>
                    <a:cubicBezTo>
                      <a:pt x="599631" y="581025"/>
                      <a:pt x="602657" y="583755"/>
                      <a:pt x="603864" y="587375"/>
                    </a:cubicBezTo>
                    <a:lnTo>
                      <a:pt x="610214" y="606425"/>
                    </a:lnTo>
                    <a:lnTo>
                      <a:pt x="613389" y="615950"/>
                    </a:lnTo>
                    <a:cubicBezTo>
                      <a:pt x="612331" y="624417"/>
                      <a:pt x="611740" y="632955"/>
                      <a:pt x="610214" y="641350"/>
                    </a:cubicBezTo>
                    <a:cubicBezTo>
                      <a:pt x="609615" y="644643"/>
                      <a:pt x="607638" y="647582"/>
                      <a:pt x="607039" y="650875"/>
                    </a:cubicBezTo>
                    <a:cubicBezTo>
                      <a:pt x="599859" y="690366"/>
                      <a:pt x="607970" y="663956"/>
                      <a:pt x="600689" y="685800"/>
                    </a:cubicBezTo>
                    <a:cubicBezTo>
                      <a:pt x="601747" y="706967"/>
                      <a:pt x="602174" y="728174"/>
                      <a:pt x="603864" y="749300"/>
                    </a:cubicBezTo>
                    <a:cubicBezTo>
                      <a:pt x="604406" y="756077"/>
                      <a:pt x="610226" y="779481"/>
                      <a:pt x="613389" y="784225"/>
                    </a:cubicBezTo>
                    <a:cubicBezTo>
                      <a:pt x="621595" y="796535"/>
                      <a:pt x="618532" y="790130"/>
                      <a:pt x="622914" y="803275"/>
                    </a:cubicBezTo>
                    <a:cubicBezTo>
                      <a:pt x="619404" y="813804"/>
                      <a:pt x="619739" y="809453"/>
                      <a:pt x="619739" y="815975"/>
                    </a:cubicBezTo>
                    <a:lnTo>
                      <a:pt x="619739" y="815975"/>
                    </a:lnTo>
                    <a:cubicBezTo>
                      <a:pt x="618681" y="825500"/>
                      <a:pt x="619595" y="835458"/>
                      <a:pt x="616564" y="844550"/>
                    </a:cubicBezTo>
                    <a:cubicBezTo>
                      <a:pt x="615144" y="848810"/>
                      <a:pt x="609914" y="850626"/>
                      <a:pt x="607039" y="854075"/>
                    </a:cubicBezTo>
                    <a:cubicBezTo>
                      <a:pt x="604596" y="857006"/>
                      <a:pt x="603132" y="860669"/>
                      <a:pt x="600689" y="863600"/>
                    </a:cubicBezTo>
                    <a:cubicBezTo>
                      <a:pt x="597814" y="867049"/>
                      <a:pt x="594039" y="869676"/>
                      <a:pt x="591164" y="873125"/>
                    </a:cubicBezTo>
                    <a:cubicBezTo>
                      <a:pt x="588721" y="876056"/>
                      <a:pt x="587512" y="879952"/>
                      <a:pt x="584814" y="882650"/>
                    </a:cubicBezTo>
                    <a:cubicBezTo>
                      <a:pt x="582116" y="885348"/>
                      <a:pt x="578464" y="886883"/>
                      <a:pt x="575289" y="889000"/>
                    </a:cubicBezTo>
                    <a:cubicBezTo>
                      <a:pt x="560057" y="911849"/>
                      <a:pt x="581627" y="883716"/>
                      <a:pt x="549889" y="904875"/>
                    </a:cubicBezTo>
                    <a:cubicBezTo>
                      <a:pt x="522592" y="923073"/>
                      <a:pt x="557129" y="901255"/>
                      <a:pt x="530839" y="914400"/>
                    </a:cubicBezTo>
                    <a:cubicBezTo>
                      <a:pt x="527426" y="916107"/>
                      <a:pt x="524727" y="919043"/>
                      <a:pt x="521314" y="920750"/>
                    </a:cubicBezTo>
                    <a:cubicBezTo>
                      <a:pt x="518321" y="922247"/>
                      <a:pt x="514782" y="922428"/>
                      <a:pt x="511789" y="923925"/>
                    </a:cubicBezTo>
                    <a:cubicBezTo>
                      <a:pt x="508376" y="925632"/>
                      <a:pt x="505751" y="928725"/>
                      <a:pt x="502264" y="930275"/>
                    </a:cubicBezTo>
                    <a:cubicBezTo>
                      <a:pt x="496147" y="932993"/>
                      <a:pt x="488783" y="932912"/>
                      <a:pt x="483214" y="936625"/>
                    </a:cubicBezTo>
                    <a:cubicBezTo>
                      <a:pt x="480039" y="938742"/>
                      <a:pt x="477102" y="941268"/>
                      <a:pt x="473689" y="942975"/>
                    </a:cubicBezTo>
                    <a:cubicBezTo>
                      <a:pt x="470696" y="944472"/>
                      <a:pt x="467090" y="944525"/>
                      <a:pt x="464164" y="946150"/>
                    </a:cubicBezTo>
                    <a:cubicBezTo>
                      <a:pt x="427235" y="966666"/>
                      <a:pt x="463150" y="952838"/>
                      <a:pt x="426064" y="965200"/>
                    </a:cubicBezTo>
                    <a:lnTo>
                      <a:pt x="416539" y="968375"/>
                    </a:lnTo>
                    <a:lnTo>
                      <a:pt x="407014" y="971550"/>
                    </a:lnTo>
                    <a:cubicBezTo>
                      <a:pt x="398091" y="970739"/>
                      <a:pt x="374780" y="971308"/>
                      <a:pt x="362564" y="965200"/>
                    </a:cubicBezTo>
                    <a:cubicBezTo>
                      <a:pt x="359151" y="963493"/>
                      <a:pt x="356214" y="960967"/>
                      <a:pt x="353039" y="958850"/>
                    </a:cubicBezTo>
                    <a:cubicBezTo>
                      <a:pt x="338222" y="936625"/>
                      <a:pt x="346689" y="944033"/>
                      <a:pt x="330814" y="933450"/>
                    </a:cubicBezTo>
                    <a:cubicBezTo>
                      <a:pt x="313881" y="908050"/>
                      <a:pt x="336106" y="938742"/>
                      <a:pt x="314939" y="917575"/>
                    </a:cubicBezTo>
                    <a:cubicBezTo>
                      <a:pt x="312241" y="914877"/>
                      <a:pt x="311569" y="910434"/>
                      <a:pt x="308589" y="908050"/>
                    </a:cubicBezTo>
                    <a:cubicBezTo>
                      <a:pt x="305976" y="905959"/>
                      <a:pt x="301990" y="906500"/>
                      <a:pt x="299064" y="904875"/>
                    </a:cubicBezTo>
                    <a:cubicBezTo>
                      <a:pt x="292393" y="901169"/>
                      <a:pt x="280014" y="892175"/>
                      <a:pt x="280014" y="892175"/>
                    </a:cubicBezTo>
                    <a:cubicBezTo>
                      <a:pt x="277897" y="889000"/>
                      <a:pt x="276536" y="885163"/>
                      <a:pt x="273664" y="882650"/>
                    </a:cubicBezTo>
                    <a:cubicBezTo>
                      <a:pt x="267921" y="877624"/>
                      <a:pt x="254614" y="869950"/>
                      <a:pt x="254614" y="869950"/>
                    </a:cubicBezTo>
                    <a:cubicBezTo>
                      <a:pt x="252497" y="866775"/>
                      <a:pt x="250799" y="863277"/>
                      <a:pt x="248264" y="860425"/>
                    </a:cubicBezTo>
                    <a:cubicBezTo>
                      <a:pt x="238832" y="849814"/>
                      <a:pt x="221435" y="837089"/>
                      <a:pt x="216514" y="822325"/>
                    </a:cubicBezTo>
                    <a:lnTo>
                      <a:pt x="206989" y="793750"/>
                    </a:lnTo>
                    <a:cubicBezTo>
                      <a:pt x="205931" y="790575"/>
                      <a:pt x="206599" y="786081"/>
                      <a:pt x="203814" y="784225"/>
                    </a:cubicBezTo>
                    <a:lnTo>
                      <a:pt x="194289" y="777875"/>
                    </a:lnTo>
                    <a:lnTo>
                      <a:pt x="181589" y="739775"/>
                    </a:lnTo>
                    <a:cubicBezTo>
                      <a:pt x="180531" y="736600"/>
                      <a:pt x="180270" y="733035"/>
                      <a:pt x="178414" y="730250"/>
                    </a:cubicBezTo>
                    <a:cubicBezTo>
                      <a:pt x="176297" y="727075"/>
                      <a:pt x="173614" y="724212"/>
                      <a:pt x="172064" y="720725"/>
                    </a:cubicBezTo>
                    <a:cubicBezTo>
                      <a:pt x="167034" y="709407"/>
                      <a:pt x="167987" y="700773"/>
                      <a:pt x="159364" y="692150"/>
                    </a:cubicBezTo>
                    <a:cubicBezTo>
                      <a:pt x="156666" y="689452"/>
                      <a:pt x="152691" y="688335"/>
                      <a:pt x="149839" y="685800"/>
                    </a:cubicBezTo>
                    <a:cubicBezTo>
                      <a:pt x="129837" y="668021"/>
                      <a:pt x="131993" y="668556"/>
                      <a:pt x="118089" y="647700"/>
                    </a:cubicBezTo>
                    <a:cubicBezTo>
                      <a:pt x="115972" y="644525"/>
                      <a:pt x="112946" y="641795"/>
                      <a:pt x="111739" y="638175"/>
                    </a:cubicBezTo>
                    <a:lnTo>
                      <a:pt x="102214" y="609600"/>
                    </a:lnTo>
                    <a:cubicBezTo>
                      <a:pt x="101156" y="606425"/>
                      <a:pt x="100895" y="602860"/>
                      <a:pt x="99039" y="600075"/>
                    </a:cubicBezTo>
                    <a:cubicBezTo>
                      <a:pt x="94806" y="593725"/>
                      <a:pt x="89752" y="587851"/>
                      <a:pt x="86339" y="581025"/>
                    </a:cubicBezTo>
                    <a:cubicBezTo>
                      <a:pt x="84222" y="576792"/>
                      <a:pt x="82740" y="572176"/>
                      <a:pt x="79989" y="568325"/>
                    </a:cubicBezTo>
                    <a:cubicBezTo>
                      <a:pt x="77379" y="564671"/>
                      <a:pt x="73221" y="562344"/>
                      <a:pt x="70464" y="558800"/>
                    </a:cubicBezTo>
                    <a:cubicBezTo>
                      <a:pt x="52215" y="535337"/>
                      <a:pt x="66957" y="542048"/>
                      <a:pt x="45064" y="536575"/>
                    </a:cubicBezTo>
                    <a:cubicBezTo>
                      <a:pt x="31051" y="515556"/>
                      <a:pt x="39190" y="520938"/>
                      <a:pt x="26014" y="514350"/>
                    </a:cubicBezTo>
                    <a:lnTo>
                      <a:pt x="26014" y="514350"/>
                    </a:lnTo>
                    <a:cubicBezTo>
                      <a:pt x="20722" y="506942"/>
                      <a:pt x="16187" y="498930"/>
                      <a:pt x="10139" y="492125"/>
                    </a:cubicBezTo>
                    <a:cubicBezTo>
                      <a:pt x="7604" y="489273"/>
                      <a:pt x="3312" y="483077"/>
                      <a:pt x="614" y="485775"/>
                    </a:cubicBezTo>
                    <a:cubicBezTo>
                      <a:pt x="-2084" y="488473"/>
                      <a:pt x="4847" y="492125"/>
                      <a:pt x="6964" y="495300"/>
                    </a:cubicBezTo>
                    <a:cubicBezTo>
                      <a:pt x="8022" y="509058"/>
                      <a:pt x="10139" y="522776"/>
                      <a:pt x="10139" y="536575"/>
                    </a:cubicBezTo>
                    <a:cubicBezTo>
                      <a:pt x="10139" y="654643"/>
                      <a:pt x="11978" y="632989"/>
                      <a:pt x="3789" y="698500"/>
                    </a:cubicBezTo>
                    <a:cubicBezTo>
                      <a:pt x="4847" y="724958"/>
                      <a:pt x="4413" y="751519"/>
                      <a:pt x="6964" y="777875"/>
                    </a:cubicBezTo>
                    <a:cubicBezTo>
                      <a:pt x="9107" y="800023"/>
                      <a:pt x="12355" y="792971"/>
                      <a:pt x="22839" y="806450"/>
                    </a:cubicBezTo>
                    <a:cubicBezTo>
                      <a:pt x="27524" y="812474"/>
                      <a:pt x="31306" y="819150"/>
                      <a:pt x="35539" y="825500"/>
                    </a:cubicBezTo>
                    <a:cubicBezTo>
                      <a:pt x="37656" y="828675"/>
                      <a:pt x="40682" y="831405"/>
                      <a:pt x="41889" y="835025"/>
                    </a:cubicBezTo>
                    <a:cubicBezTo>
                      <a:pt x="44576" y="843085"/>
                      <a:pt x="49824" y="861615"/>
                      <a:pt x="57764" y="863600"/>
                    </a:cubicBezTo>
                    <a:cubicBezTo>
                      <a:pt x="73711" y="867587"/>
                      <a:pt x="66324" y="865395"/>
                      <a:pt x="79989" y="869950"/>
                    </a:cubicBezTo>
                    <a:cubicBezTo>
                      <a:pt x="109884" y="899845"/>
                      <a:pt x="61945" y="854745"/>
                      <a:pt x="108564" y="885825"/>
                    </a:cubicBezTo>
                    <a:cubicBezTo>
                      <a:pt x="135861" y="904023"/>
                      <a:pt x="101324" y="882205"/>
                      <a:pt x="127614" y="895350"/>
                    </a:cubicBezTo>
                    <a:cubicBezTo>
                      <a:pt x="131027" y="897057"/>
                      <a:pt x="133726" y="899993"/>
                      <a:pt x="137139" y="901700"/>
                    </a:cubicBezTo>
                    <a:cubicBezTo>
                      <a:pt x="140132" y="903197"/>
                      <a:pt x="143738" y="903250"/>
                      <a:pt x="146664" y="904875"/>
                    </a:cubicBezTo>
                    <a:cubicBezTo>
                      <a:pt x="153335" y="908581"/>
                      <a:pt x="165714" y="917575"/>
                      <a:pt x="165714" y="917575"/>
                    </a:cubicBezTo>
                    <a:cubicBezTo>
                      <a:pt x="166772" y="920750"/>
                      <a:pt x="166798" y="924487"/>
                      <a:pt x="168889" y="927100"/>
                    </a:cubicBezTo>
                    <a:cubicBezTo>
                      <a:pt x="171273" y="930080"/>
                      <a:pt x="175483" y="931007"/>
                      <a:pt x="178414" y="933450"/>
                    </a:cubicBezTo>
                    <a:cubicBezTo>
                      <a:pt x="181863" y="936325"/>
                      <a:pt x="185182" y="939431"/>
                      <a:pt x="187939" y="942975"/>
                    </a:cubicBezTo>
                    <a:cubicBezTo>
                      <a:pt x="192624" y="948999"/>
                      <a:pt x="196406" y="955675"/>
                      <a:pt x="200639" y="962025"/>
                    </a:cubicBezTo>
                    <a:lnTo>
                      <a:pt x="213339" y="981075"/>
                    </a:lnTo>
                    <a:cubicBezTo>
                      <a:pt x="215456" y="984250"/>
                      <a:pt x="218482" y="986980"/>
                      <a:pt x="219689" y="990600"/>
                    </a:cubicBezTo>
                    <a:cubicBezTo>
                      <a:pt x="227669" y="1014541"/>
                      <a:pt x="216904" y="985031"/>
                      <a:pt x="229214" y="1009650"/>
                    </a:cubicBezTo>
                    <a:cubicBezTo>
                      <a:pt x="230711" y="1012643"/>
                      <a:pt x="230764" y="1016249"/>
                      <a:pt x="232389" y="1019175"/>
                    </a:cubicBezTo>
                    <a:cubicBezTo>
                      <a:pt x="236095" y="1025846"/>
                      <a:pt x="240856" y="1031875"/>
                      <a:pt x="245089" y="1038225"/>
                    </a:cubicBezTo>
                    <a:cubicBezTo>
                      <a:pt x="247206" y="1041400"/>
                      <a:pt x="250232" y="1044130"/>
                      <a:pt x="251439" y="1047750"/>
                    </a:cubicBezTo>
                    <a:lnTo>
                      <a:pt x="267314" y="1095375"/>
                    </a:lnTo>
                    <a:lnTo>
                      <a:pt x="270489" y="1104900"/>
                    </a:lnTo>
                    <a:cubicBezTo>
                      <a:pt x="271547" y="1108075"/>
                      <a:pt x="274193" y="1110721"/>
                      <a:pt x="273664" y="1114425"/>
                    </a:cubicBezTo>
                    <a:lnTo>
                      <a:pt x="270489" y="1143000"/>
                    </a:lnTo>
                    <a:cubicBezTo>
                      <a:pt x="269431" y="1152525"/>
                      <a:pt x="269638" y="1162278"/>
                      <a:pt x="267314" y="1171575"/>
                    </a:cubicBezTo>
                    <a:cubicBezTo>
                      <a:pt x="266389" y="1175277"/>
                      <a:pt x="262514" y="1177613"/>
                      <a:pt x="260964" y="1181100"/>
                    </a:cubicBezTo>
                    <a:cubicBezTo>
                      <a:pt x="256547" y="1191038"/>
                      <a:pt x="254078" y="1202295"/>
                      <a:pt x="251439" y="1212850"/>
                    </a:cubicBezTo>
                    <a:cubicBezTo>
                      <a:pt x="250381" y="1230842"/>
                      <a:pt x="249973" y="1248883"/>
                      <a:pt x="248264" y="1266825"/>
                    </a:cubicBezTo>
                    <a:cubicBezTo>
                      <a:pt x="247850" y="1271169"/>
                      <a:pt x="246288" y="1275329"/>
                      <a:pt x="245089" y="1279525"/>
                    </a:cubicBezTo>
                    <a:cubicBezTo>
                      <a:pt x="244170" y="1282743"/>
                      <a:pt x="238567" y="1289050"/>
                      <a:pt x="241914" y="1289050"/>
                    </a:cubicBezTo>
                    <a:cubicBezTo>
                      <a:pt x="245730" y="1289050"/>
                      <a:pt x="245729" y="1282377"/>
                      <a:pt x="248264" y="1279525"/>
                    </a:cubicBezTo>
                    <a:cubicBezTo>
                      <a:pt x="254230" y="1272813"/>
                      <a:pt x="262333" y="1267947"/>
                      <a:pt x="267314" y="1260475"/>
                    </a:cubicBezTo>
                    <a:cubicBezTo>
                      <a:pt x="269431" y="1257300"/>
                      <a:pt x="270684" y="1253334"/>
                      <a:pt x="273664" y="1250950"/>
                    </a:cubicBezTo>
                    <a:cubicBezTo>
                      <a:pt x="276277" y="1248859"/>
                      <a:pt x="280263" y="1249400"/>
                      <a:pt x="283189" y="1247775"/>
                    </a:cubicBezTo>
                    <a:cubicBezTo>
                      <a:pt x="289860" y="1244069"/>
                      <a:pt x="294999" y="1237488"/>
                      <a:pt x="302239" y="1235075"/>
                    </a:cubicBezTo>
                    <a:cubicBezTo>
                      <a:pt x="305414" y="1234017"/>
                      <a:pt x="308838" y="1233525"/>
                      <a:pt x="311764" y="1231900"/>
                    </a:cubicBezTo>
                    <a:cubicBezTo>
                      <a:pt x="344516" y="1213704"/>
                      <a:pt x="318786" y="1223209"/>
                      <a:pt x="340339" y="1216025"/>
                    </a:cubicBezTo>
                    <a:cubicBezTo>
                      <a:pt x="346689" y="1217083"/>
                      <a:pt x="353282" y="1217164"/>
                      <a:pt x="359389" y="1219200"/>
                    </a:cubicBezTo>
                    <a:cubicBezTo>
                      <a:pt x="375718" y="1224643"/>
                      <a:pt x="363169" y="1225399"/>
                      <a:pt x="375264" y="1235075"/>
                    </a:cubicBezTo>
                    <a:cubicBezTo>
                      <a:pt x="377877" y="1237166"/>
                      <a:pt x="381614" y="1237192"/>
                      <a:pt x="384789" y="1238250"/>
                    </a:cubicBezTo>
                    <a:cubicBezTo>
                      <a:pt x="393256" y="1237192"/>
                      <a:pt x="401794" y="1236601"/>
                      <a:pt x="410189" y="1235075"/>
                    </a:cubicBezTo>
                    <a:cubicBezTo>
                      <a:pt x="413482" y="1234476"/>
                      <a:pt x="416367" y="1231900"/>
                      <a:pt x="419714" y="1231900"/>
                    </a:cubicBezTo>
                    <a:cubicBezTo>
                      <a:pt x="423061" y="1231900"/>
                      <a:pt x="426064" y="1234017"/>
                      <a:pt x="429239" y="1235075"/>
                    </a:cubicBezTo>
                    <a:cubicBezTo>
                      <a:pt x="431356" y="1238250"/>
                      <a:pt x="434585" y="1240919"/>
                      <a:pt x="435589" y="1244600"/>
                    </a:cubicBezTo>
                    <a:cubicBezTo>
                      <a:pt x="437834" y="1252832"/>
                      <a:pt x="437238" y="1261605"/>
                      <a:pt x="438764" y="1270000"/>
                    </a:cubicBezTo>
                    <a:cubicBezTo>
                      <a:pt x="439363" y="1273293"/>
                      <a:pt x="439848" y="1276912"/>
                      <a:pt x="441939" y="1279525"/>
                    </a:cubicBezTo>
                    <a:cubicBezTo>
                      <a:pt x="444323" y="1282505"/>
                      <a:pt x="448289" y="1283758"/>
                      <a:pt x="451464" y="1285875"/>
                    </a:cubicBezTo>
                    <a:cubicBezTo>
                      <a:pt x="455697" y="1292225"/>
                      <a:pt x="456924" y="1302512"/>
                      <a:pt x="464164" y="1304925"/>
                    </a:cubicBezTo>
                    <a:lnTo>
                      <a:pt x="483214" y="1311275"/>
                    </a:lnTo>
                    <a:cubicBezTo>
                      <a:pt x="486834" y="1312482"/>
                      <a:pt x="489252" y="1316075"/>
                      <a:pt x="492739" y="1317625"/>
                    </a:cubicBezTo>
                    <a:cubicBezTo>
                      <a:pt x="498856" y="1320343"/>
                      <a:pt x="505439" y="1321858"/>
                      <a:pt x="511789" y="1323975"/>
                    </a:cubicBezTo>
                    <a:cubicBezTo>
                      <a:pt x="514964" y="1325033"/>
                      <a:pt x="518032" y="1326494"/>
                      <a:pt x="521314" y="1327150"/>
                    </a:cubicBezTo>
                    <a:cubicBezTo>
                      <a:pt x="526606" y="1328208"/>
                      <a:pt x="531983" y="1328905"/>
                      <a:pt x="537189" y="1330325"/>
                    </a:cubicBezTo>
                    <a:cubicBezTo>
                      <a:pt x="543647" y="1332086"/>
                      <a:pt x="549889" y="1334558"/>
                      <a:pt x="556239" y="1336675"/>
                    </a:cubicBezTo>
                    <a:cubicBezTo>
                      <a:pt x="559414" y="1337733"/>
                      <a:pt x="562979" y="1337994"/>
                      <a:pt x="565764" y="1339850"/>
                    </a:cubicBezTo>
                    <a:cubicBezTo>
                      <a:pt x="568939" y="1341967"/>
                      <a:pt x="571802" y="1344650"/>
                      <a:pt x="575289" y="1346200"/>
                    </a:cubicBezTo>
                    <a:cubicBezTo>
                      <a:pt x="581406" y="1348918"/>
                      <a:pt x="587989" y="1350433"/>
                      <a:pt x="594339" y="1352550"/>
                    </a:cubicBezTo>
                    <a:cubicBezTo>
                      <a:pt x="597514" y="1353608"/>
                      <a:pt x="601079" y="1353869"/>
                      <a:pt x="603864" y="1355725"/>
                    </a:cubicBezTo>
                    <a:cubicBezTo>
                      <a:pt x="607039" y="1357842"/>
                      <a:pt x="609902" y="1360525"/>
                      <a:pt x="613389" y="1362075"/>
                    </a:cubicBezTo>
                    <a:cubicBezTo>
                      <a:pt x="647394" y="1377188"/>
                      <a:pt x="620408" y="1360404"/>
                      <a:pt x="641964" y="1374775"/>
                    </a:cubicBezTo>
                    <a:cubicBezTo>
                      <a:pt x="660162" y="1402072"/>
                      <a:pt x="635931" y="1369948"/>
                      <a:pt x="657839" y="1387475"/>
                    </a:cubicBezTo>
                    <a:cubicBezTo>
                      <a:pt x="660819" y="1389859"/>
                      <a:pt x="661209" y="1394616"/>
                      <a:pt x="664189" y="1397000"/>
                    </a:cubicBezTo>
                    <a:cubicBezTo>
                      <a:pt x="666802" y="1399091"/>
                      <a:pt x="670788" y="1398550"/>
                      <a:pt x="673714" y="1400175"/>
                    </a:cubicBezTo>
                    <a:cubicBezTo>
                      <a:pt x="680385" y="1403881"/>
                      <a:pt x="685360" y="1411024"/>
                      <a:pt x="692764" y="1412875"/>
                    </a:cubicBezTo>
                    <a:cubicBezTo>
                      <a:pt x="696997" y="1413933"/>
                      <a:pt x="701268" y="1414851"/>
                      <a:pt x="705464" y="1416050"/>
                    </a:cubicBezTo>
                    <a:cubicBezTo>
                      <a:pt x="708682" y="1416969"/>
                      <a:pt x="711676" y="1418752"/>
                      <a:pt x="714989" y="1419225"/>
                    </a:cubicBezTo>
                    <a:cubicBezTo>
                      <a:pt x="726561" y="1420878"/>
                      <a:pt x="738272" y="1421342"/>
                      <a:pt x="749914" y="1422400"/>
                    </a:cubicBezTo>
                    <a:cubicBezTo>
                      <a:pt x="758075" y="1425120"/>
                      <a:pt x="763368" y="1427155"/>
                      <a:pt x="772139" y="1428750"/>
                    </a:cubicBezTo>
                    <a:cubicBezTo>
                      <a:pt x="779502" y="1430089"/>
                      <a:pt x="786956" y="1430867"/>
                      <a:pt x="794364" y="1431925"/>
                    </a:cubicBezTo>
                    <a:cubicBezTo>
                      <a:pt x="804770" y="1438862"/>
                      <a:pt x="803889" y="1434459"/>
                      <a:pt x="803889" y="1441450"/>
                    </a:cubicBezTo>
                    <a:lnTo>
                      <a:pt x="803889" y="1441450"/>
                    </a:lnTo>
                    <a:cubicBezTo>
                      <a:pt x="802831" y="1454150"/>
                      <a:pt x="804125" y="1467271"/>
                      <a:pt x="800714" y="1479550"/>
                    </a:cubicBezTo>
                    <a:cubicBezTo>
                      <a:pt x="798671" y="1486903"/>
                      <a:pt x="788014" y="1498600"/>
                      <a:pt x="788014" y="1498600"/>
                    </a:cubicBezTo>
                    <a:cubicBezTo>
                      <a:pt x="790131" y="1501775"/>
                      <a:pt x="791666" y="1505427"/>
                      <a:pt x="794364" y="1508125"/>
                    </a:cubicBezTo>
                    <a:cubicBezTo>
                      <a:pt x="797884" y="1511645"/>
                      <a:pt x="807978" y="1517378"/>
                      <a:pt x="813414" y="1517650"/>
                    </a:cubicBezTo>
                    <a:cubicBezTo>
                      <a:pt x="852538" y="1519606"/>
                      <a:pt x="891731" y="1519767"/>
                      <a:pt x="930889" y="1520825"/>
                    </a:cubicBezTo>
                    <a:cubicBezTo>
                      <a:pt x="937239" y="1522942"/>
                      <a:pt x="944370" y="1523462"/>
                      <a:pt x="949939" y="1527175"/>
                    </a:cubicBezTo>
                    <a:lnTo>
                      <a:pt x="968989" y="1539875"/>
                    </a:lnTo>
                    <a:cubicBezTo>
                      <a:pt x="973222" y="1546225"/>
                      <a:pt x="975339" y="1554692"/>
                      <a:pt x="981689" y="1558925"/>
                    </a:cubicBezTo>
                    <a:cubicBezTo>
                      <a:pt x="991055" y="1565169"/>
                      <a:pt x="993099" y="1565633"/>
                      <a:pt x="1000739" y="1574800"/>
                    </a:cubicBezTo>
                    <a:cubicBezTo>
                      <a:pt x="1013968" y="1590675"/>
                      <a:pt x="999152" y="1579033"/>
                      <a:pt x="1016614" y="1590675"/>
                    </a:cubicBezTo>
                    <a:cubicBezTo>
                      <a:pt x="1018731" y="1593850"/>
                      <a:pt x="1019984" y="1597816"/>
                      <a:pt x="1022964" y="1600200"/>
                    </a:cubicBezTo>
                    <a:cubicBezTo>
                      <a:pt x="1025098" y="1601907"/>
                      <a:pt x="1044276" y="1606276"/>
                      <a:pt x="1045189" y="1606550"/>
                    </a:cubicBezTo>
                    <a:cubicBezTo>
                      <a:pt x="1051600" y="1608473"/>
                      <a:pt x="1064239" y="1612900"/>
                      <a:pt x="1064239" y="1612900"/>
                    </a:cubicBezTo>
                    <a:cubicBezTo>
                      <a:pt x="1071176" y="1623306"/>
                      <a:pt x="1095989" y="1634067"/>
                      <a:pt x="1102339" y="1638300"/>
                    </a:cubicBezTo>
                    <a:close/>
                  </a:path>
                </a:pathLst>
              </a:cu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92"/>
              </a:p>
            </p:txBody>
          </p:sp>
        </p:grpSp>
        <p:pic>
          <p:nvPicPr>
            <p:cNvPr id="20" name="Picture 19">
              <a:extLst>
                <a:ext uri="{FF2B5EF4-FFF2-40B4-BE49-F238E27FC236}">
                  <a16:creationId xmlns:a16="http://schemas.microsoft.com/office/drawing/2014/main" id="{1666C5C5-289B-2C50-246A-F3941D3C658D}"/>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
                      </a14:imgEffect>
                      <a14:imgEffect>
                        <a14:brightnessContrast contrast="43000"/>
                      </a14:imgEffect>
                    </a14:imgLayer>
                  </a14:imgProps>
                </a:ext>
              </a:extLst>
            </a:blip>
            <a:stretch>
              <a:fillRect/>
            </a:stretch>
          </p:blipFill>
          <p:spPr>
            <a:xfrm>
              <a:off x="435102" y="5521775"/>
              <a:ext cx="5372526" cy="735710"/>
            </a:xfrm>
            <a:prstGeom prst="rect">
              <a:avLst/>
            </a:prstGeom>
          </p:spPr>
        </p:pic>
        <p:cxnSp>
          <p:nvCxnSpPr>
            <p:cNvPr id="13" name="Straight Connector 12">
              <a:extLst>
                <a:ext uri="{FF2B5EF4-FFF2-40B4-BE49-F238E27FC236}">
                  <a16:creationId xmlns:a16="http://schemas.microsoft.com/office/drawing/2014/main" id="{F91CE797-D87D-41CE-1345-DF2845DE0A2E}"/>
                </a:ext>
              </a:extLst>
            </p:cNvPr>
            <p:cNvCxnSpPr>
              <a:cxnSpLocks/>
            </p:cNvCxnSpPr>
            <p:nvPr/>
          </p:nvCxnSpPr>
          <p:spPr>
            <a:xfrm>
              <a:off x="4458059" y="4890421"/>
              <a:ext cx="1349569"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DE8C175-0624-416F-6783-18E570385150}"/>
                </a:ext>
              </a:extLst>
            </p:cNvPr>
            <p:cNvSpPr txBox="1"/>
            <p:nvPr/>
          </p:nvSpPr>
          <p:spPr>
            <a:xfrm>
              <a:off x="4473274" y="4345932"/>
              <a:ext cx="1334354" cy="461665"/>
            </a:xfrm>
            <a:prstGeom prst="rect">
              <a:avLst/>
            </a:prstGeom>
            <a:noFill/>
          </p:spPr>
          <p:txBody>
            <a:bodyPr wrap="square" rtlCol="0">
              <a:spAutoFit/>
            </a:bodyPr>
            <a:lstStyle/>
            <a:p>
              <a:pPr algn="ctr"/>
              <a:r>
                <a:rPr lang="en-US" sz="2400" dirty="0">
                  <a:solidFill>
                    <a:schemeClr val="bg1"/>
                  </a:solidFill>
                </a:rPr>
                <a:t>1 km</a:t>
              </a:r>
            </a:p>
          </p:txBody>
        </p:sp>
      </p:grpSp>
      <p:pic>
        <p:nvPicPr>
          <p:cNvPr id="9" name="Picture 8" descr="AGSSS.jpg">
            <a:extLst>
              <a:ext uri="{FF2B5EF4-FFF2-40B4-BE49-F238E27FC236}">
                <a16:creationId xmlns:a16="http://schemas.microsoft.com/office/drawing/2014/main" id="{35BBC00A-DD01-604C-A955-3964A5B99936}"/>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rot="5400000">
            <a:off x="7740984" y="1463644"/>
            <a:ext cx="3099073" cy="2665504"/>
          </a:xfrm>
          <a:prstGeom prst="rect">
            <a:avLst/>
          </a:prstGeom>
          <a:ln>
            <a:solidFill>
              <a:schemeClr val="tx1">
                <a:alpha val="30000"/>
              </a:schemeClr>
            </a:solidFill>
          </a:ln>
          <a:effectLst/>
        </p:spPr>
      </p:pic>
      <p:sp>
        <p:nvSpPr>
          <p:cNvPr id="2" name="TextBox 1">
            <a:extLst>
              <a:ext uri="{FF2B5EF4-FFF2-40B4-BE49-F238E27FC236}">
                <a16:creationId xmlns:a16="http://schemas.microsoft.com/office/drawing/2014/main" id="{DDB04AB6-A30D-61BF-C135-D23F60F05E8A}"/>
              </a:ext>
            </a:extLst>
          </p:cNvPr>
          <p:cNvSpPr txBox="1"/>
          <p:nvPr/>
        </p:nvSpPr>
        <p:spPr>
          <a:xfrm>
            <a:off x="1507343" y="4271421"/>
            <a:ext cx="2306593" cy="369332"/>
          </a:xfrm>
          <a:prstGeom prst="rect">
            <a:avLst/>
          </a:prstGeom>
          <a:noFill/>
        </p:spPr>
        <p:txBody>
          <a:bodyPr wrap="none" rtlCol="0">
            <a:spAutoFit/>
          </a:bodyPr>
          <a:lstStyle/>
          <a:p>
            <a:r>
              <a:rPr lang="en-US" dirty="0">
                <a:solidFill>
                  <a:schemeClr val="bg1"/>
                </a:solidFill>
              </a:rPr>
              <a:t>Falling Creek Reservoir</a:t>
            </a:r>
          </a:p>
        </p:txBody>
      </p:sp>
      <p:sp>
        <p:nvSpPr>
          <p:cNvPr id="21" name="TextBox 20">
            <a:extLst>
              <a:ext uri="{FF2B5EF4-FFF2-40B4-BE49-F238E27FC236}">
                <a16:creationId xmlns:a16="http://schemas.microsoft.com/office/drawing/2014/main" id="{46A27BCF-6D33-29BE-95F5-5E402AD02562}"/>
              </a:ext>
            </a:extLst>
          </p:cNvPr>
          <p:cNvSpPr txBox="1"/>
          <p:nvPr/>
        </p:nvSpPr>
        <p:spPr>
          <a:xfrm>
            <a:off x="2478485" y="1677102"/>
            <a:ext cx="2176750" cy="369332"/>
          </a:xfrm>
          <a:prstGeom prst="rect">
            <a:avLst/>
          </a:prstGeom>
          <a:noFill/>
        </p:spPr>
        <p:txBody>
          <a:bodyPr wrap="none" rtlCol="0">
            <a:spAutoFit/>
          </a:bodyPr>
          <a:lstStyle/>
          <a:p>
            <a:r>
              <a:rPr lang="en-US" dirty="0">
                <a:solidFill>
                  <a:schemeClr val="bg1"/>
                </a:solidFill>
              </a:rPr>
              <a:t>Beaverdam Reservoir</a:t>
            </a:r>
          </a:p>
        </p:txBody>
      </p:sp>
    </p:spTree>
    <p:extLst>
      <p:ext uri="{BB962C8B-B14F-4D97-AF65-F5344CB8AC3E}">
        <p14:creationId xmlns:p14="http://schemas.microsoft.com/office/powerpoint/2010/main" val="886323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2B846-8E34-A05C-7CEF-361351D1975E}"/>
              </a:ext>
            </a:extLst>
          </p:cNvPr>
          <p:cNvSpPr>
            <a:spLocks noGrp="1"/>
          </p:cNvSpPr>
          <p:nvPr>
            <p:ph type="title"/>
          </p:nvPr>
        </p:nvSpPr>
        <p:spPr/>
        <p:txBody>
          <a:bodyPr>
            <a:normAutofit/>
          </a:bodyPr>
          <a:lstStyle/>
          <a:p>
            <a:r>
              <a:rPr lang="en-US" sz="3600" dirty="0"/>
              <a:t>Sediment cores and chemical extractions used to assess effects of oxygenation</a:t>
            </a:r>
          </a:p>
        </p:txBody>
      </p:sp>
      <p:pic>
        <p:nvPicPr>
          <p:cNvPr id="4" name="Picture 3" descr="A person holding a fish&#10;&#10;Description automatically generated with low confidence">
            <a:extLst>
              <a:ext uri="{FF2B5EF4-FFF2-40B4-BE49-F238E27FC236}">
                <a16:creationId xmlns:a16="http://schemas.microsoft.com/office/drawing/2014/main" id="{6E3C14E1-C8FD-9618-E503-EEACE216D367}"/>
              </a:ext>
            </a:extLst>
          </p:cNvPr>
          <p:cNvPicPr>
            <a:picLocks noChangeAspect="1"/>
          </p:cNvPicPr>
          <p:nvPr/>
        </p:nvPicPr>
        <p:blipFill>
          <a:blip r:embed="rId2"/>
          <a:stretch>
            <a:fillRect/>
          </a:stretch>
        </p:blipFill>
        <p:spPr>
          <a:xfrm>
            <a:off x="461682" y="1816194"/>
            <a:ext cx="4044488" cy="4447064"/>
          </a:xfrm>
          <a:prstGeom prst="rect">
            <a:avLst/>
          </a:prstGeom>
        </p:spPr>
      </p:pic>
      <p:pic>
        <p:nvPicPr>
          <p:cNvPr id="5" name="Picture 4" descr="A person holding a fish&#10;&#10;Description automatically generated with low confidence">
            <a:extLst>
              <a:ext uri="{FF2B5EF4-FFF2-40B4-BE49-F238E27FC236}">
                <a16:creationId xmlns:a16="http://schemas.microsoft.com/office/drawing/2014/main" id="{F714F8C2-81FB-C9E5-AB99-0121ECC64B0F}"/>
              </a:ext>
            </a:extLst>
          </p:cNvPr>
          <p:cNvPicPr>
            <a:picLocks noChangeAspect="1"/>
          </p:cNvPicPr>
          <p:nvPr/>
        </p:nvPicPr>
        <p:blipFill>
          <a:blip r:embed="rId3"/>
          <a:stretch>
            <a:fillRect/>
          </a:stretch>
        </p:blipFill>
        <p:spPr>
          <a:xfrm>
            <a:off x="4812116" y="1816194"/>
            <a:ext cx="3335298" cy="4447064"/>
          </a:xfrm>
          <a:prstGeom prst="rect">
            <a:avLst/>
          </a:prstGeom>
        </p:spPr>
      </p:pic>
      <p:pic>
        <p:nvPicPr>
          <p:cNvPr id="15362" name="Picture 2">
            <a:extLst>
              <a:ext uri="{FF2B5EF4-FFF2-40B4-BE49-F238E27FC236}">
                <a16:creationId xmlns:a16="http://schemas.microsoft.com/office/drawing/2014/main" id="{7BF9728B-C57B-4C6B-0222-2C631BF359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3360" y="1816194"/>
            <a:ext cx="3335299" cy="4447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171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75">
            <a:extLst>
              <a:ext uri="{FF2B5EF4-FFF2-40B4-BE49-F238E27FC236}">
                <a16:creationId xmlns:a16="http://schemas.microsoft.com/office/drawing/2014/main" id="{511785B5-B0F9-6665-6CDA-C9D7855DF4F0}"/>
              </a:ext>
            </a:extLst>
          </p:cNvPr>
          <p:cNvPicPr>
            <a:picLocks noChangeAspect="1"/>
          </p:cNvPicPr>
          <p:nvPr/>
        </p:nvPicPr>
        <p:blipFill rotWithShape="1">
          <a:blip r:embed="rId3"/>
          <a:srcRect l="-688" t="-1167" r="31932" b="68326"/>
          <a:stretch/>
        </p:blipFill>
        <p:spPr>
          <a:xfrm>
            <a:off x="421878" y="1348146"/>
            <a:ext cx="4569222" cy="2728058"/>
          </a:xfrm>
          <a:prstGeom prst="rect">
            <a:avLst/>
          </a:prstGeom>
          <a:ln>
            <a:noFill/>
          </a:ln>
        </p:spPr>
      </p:pic>
      <p:sp>
        <p:nvSpPr>
          <p:cNvPr id="95" name="Title 94">
            <a:extLst>
              <a:ext uri="{FF2B5EF4-FFF2-40B4-BE49-F238E27FC236}">
                <a16:creationId xmlns:a16="http://schemas.microsoft.com/office/drawing/2014/main" id="{B0701943-7BFD-A464-C21A-E809B878F540}"/>
              </a:ext>
            </a:extLst>
          </p:cNvPr>
          <p:cNvSpPr>
            <a:spLocks noGrp="1"/>
          </p:cNvSpPr>
          <p:nvPr>
            <p:ph type="title"/>
          </p:nvPr>
        </p:nvSpPr>
        <p:spPr/>
        <p:txBody>
          <a:bodyPr anchor="t">
            <a:normAutofit/>
          </a:bodyPr>
          <a:lstStyle/>
          <a:p>
            <a:r>
              <a:rPr lang="en-US" sz="3600" dirty="0"/>
              <a:t>Over short timescales, low-oxygen conditions decrease carbon burial</a:t>
            </a:r>
          </a:p>
        </p:txBody>
      </p:sp>
      <p:pic>
        <p:nvPicPr>
          <p:cNvPr id="61" name="Picture 60">
            <a:extLst>
              <a:ext uri="{FF2B5EF4-FFF2-40B4-BE49-F238E27FC236}">
                <a16:creationId xmlns:a16="http://schemas.microsoft.com/office/drawing/2014/main" id="{9BFE86D9-1B29-614E-CF7A-D229E8582620}"/>
              </a:ext>
            </a:extLst>
          </p:cNvPr>
          <p:cNvPicPr>
            <a:picLocks noChangeAspect="1"/>
          </p:cNvPicPr>
          <p:nvPr/>
        </p:nvPicPr>
        <p:blipFill rotWithShape="1">
          <a:blip r:embed="rId4"/>
          <a:srcRect l="722" t="-376" r="-722" b="35170"/>
          <a:stretch/>
        </p:blipFill>
        <p:spPr>
          <a:xfrm>
            <a:off x="509406" y="1404309"/>
            <a:ext cx="6645600" cy="5416620"/>
          </a:xfrm>
          <a:prstGeom prst="rect">
            <a:avLst/>
          </a:prstGeom>
          <a:ln>
            <a:noFill/>
          </a:ln>
        </p:spPr>
      </p:pic>
      <p:sp>
        <p:nvSpPr>
          <p:cNvPr id="62" name="TextBox 61">
            <a:extLst>
              <a:ext uri="{FF2B5EF4-FFF2-40B4-BE49-F238E27FC236}">
                <a16:creationId xmlns:a16="http://schemas.microsoft.com/office/drawing/2014/main" id="{58F4728B-0390-B6A0-20EA-79F8AF1890BF}"/>
              </a:ext>
            </a:extLst>
          </p:cNvPr>
          <p:cNvSpPr txBox="1"/>
          <p:nvPr/>
        </p:nvSpPr>
        <p:spPr>
          <a:xfrm rot="16200000">
            <a:off x="-663698" y="4997464"/>
            <a:ext cx="2218767" cy="523220"/>
          </a:xfrm>
          <a:prstGeom prst="rect">
            <a:avLst/>
          </a:prstGeom>
          <a:solidFill>
            <a:schemeClr val="bg1"/>
          </a:solidFill>
        </p:spPr>
        <p:txBody>
          <a:bodyPr wrap="square" rtlCol="0">
            <a:spAutoFit/>
          </a:bodyPr>
          <a:lstStyle/>
          <a:p>
            <a:pPr algn="ctr"/>
            <a:r>
              <a:rPr lang="en-US" sz="1400" dirty="0">
                <a:latin typeface="Arial" panose="020B0604020202020204" pitchFamily="34" charset="0"/>
                <a:cs typeface="Arial" panose="020B0604020202020204" pitchFamily="34" charset="0"/>
              </a:rPr>
              <a:t>Organic carbon</a:t>
            </a:r>
          </a:p>
          <a:p>
            <a:pPr algn="ctr"/>
            <a:r>
              <a:rPr lang="en-US" sz="1400" dirty="0">
                <a:latin typeface="Arial" panose="020B0604020202020204" pitchFamily="34" charset="0"/>
                <a:cs typeface="Arial" panose="020B0604020202020204" pitchFamily="34" charset="0"/>
              </a:rPr>
              <a:t>(% sediment mass)</a:t>
            </a:r>
          </a:p>
        </p:txBody>
      </p:sp>
      <p:sp>
        <p:nvSpPr>
          <p:cNvPr id="63" name="Rectangle 62">
            <a:extLst>
              <a:ext uri="{FF2B5EF4-FFF2-40B4-BE49-F238E27FC236}">
                <a16:creationId xmlns:a16="http://schemas.microsoft.com/office/drawing/2014/main" id="{8A905DCD-11BB-452D-615C-2ECB38C2A7C2}"/>
              </a:ext>
            </a:extLst>
          </p:cNvPr>
          <p:cNvSpPr/>
          <p:nvPr/>
        </p:nvSpPr>
        <p:spPr>
          <a:xfrm>
            <a:off x="1821771" y="1526519"/>
            <a:ext cx="1102798" cy="2189564"/>
          </a:xfrm>
          <a:prstGeom prst="rect">
            <a:avLst/>
          </a:prstGeom>
          <a:solidFill>
            <a:srgbClr val="FEB9B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4E89186-BCF5-3040-2671-76B5EAAA357A}"/>
              </a:ext>
            </a:extLst>
          </p:cNvPr>
          <p:cNvSpPr/>
          <p:nvPr/>
        </p:nvSpPr>
        <p:spPr>
          <a:xfrm>
            <a:off x="3782778" y="1516592"/>
            <a:ext cx="849678" cy="2189564"/>
          </a:xfrm>
          <a:prstGeom prst="rect">
            <a:avLst/>
          </a:prstGeom>
          <a:solidFill>
            <a:srgbClr val="FEB9B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7AD4EF6-58CC-37FF-2E03-BEA97F10719A}"/>
              </a:ext>
            </a:extLst>
          </p:cNvPr>
          <p:cNvSpPr/>
          <p:nvPr/>
        </p:nvSpPr>
        <p:spPr>
          <a:xfrm>
            <a:off x="1712322" y="4321838"/>
            <a:ext cx="1102798" cy="2189564"/>
          </a:xfrm>
          <a:prstGeom prst="rect">
            <a:avLst/>
          </a:prstGeom>
          <a:solidFill>
            <a:srgbClr val="FEB9B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5663104-09F1-FD72-7C98-7173FD077BEA}"/>
              </a:ext>
            </a:extLst>
          </p:cNvPr>
          <p:cNvSpPr/>
          <p:nvPr/>
        </p:nvSpPr>
        <p:spPr>
          <a:xfrm>
            <a:off x="3740386" y="4321838"/>
            <a:ext cx="892070" cy="2189564"/>
          </a:xfrm>
          <a:prstGeom prst="rect">
            <a:avLst/>
          </a:prstGeom>
          <a:solidFill>
            <a:srgbClr val="FEB9B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73ED8AD7-8BEC-6075-599D-13CBED4552B7}"/>
              </a:ext>
            </a:extLst>
          </p:cNvPr>
          <p:cNvSpPr/>
          <p:nvPr/>
        </p:nvSpPr>
        <p:spPr>
          <a:xfrm>
            <a:off x="1202228" y="1532128"/>
            <a:ext cx="619544" cy="2179637"/>
          </a:xfrm>
          <a:prstGeom prst="rect">
            <a:avLst/>
          </a:prstGeom>
          <a:solidFill>
            <a:srgbClr val="A2C9F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734107F8-6547-9F5D-8921-509E7EE1A896}"/>
              </a:ext>
            </a:extLst>
          </p:cNvPr>
          <p:cNvSpPr/>
          <p:nvPr/>
        </p:nvSpPr>
        <p:spPr>
          <a:xfrm>
            <a:off x="1069867" y="1490869"/>
            <a:ext cx="132360" cy="2189564"/>
          </a:xfrm>
          <a:prstGeom prst="rect">
            <a:avLst/>
          </a:prstGeom>
          <a:solidFill>
            <a:srgbClr val="FEB9B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0FDF6E4C-33EC-16D0-F295-3AF3798F78E1}"/>
              </a:ext>
            </a:extLst>
          </p:cNvPr>
          <p:cNvSpPr/>
          <p:nvPr/>
        </p:nvSpPr>
        <p:spPr>
          <a:xfrm>
            <a:off x="2931335" y="1531482"/>
            <a:ext cx="849677" cy="2179637"/>
          </a:xfrm>
          <a:prstGeom prst="rect">
            <a:avLst/>
          </a:prstGeom>
          <a:solidFill>
            <a:srgbClr val="A2C9F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D6B4407-40B4-A087-FA76-EED16E2797B0}"/>
              </a:ext>
            </a:extLst>
          </p:cNvPr>
          <p:cNvSpPr/>
          <p:nvPr/>
        </p:nvSpPr>
        <p:spPr>
          <a:xfrm>
            <a:off x="4632457" y="1536446"/>
            <a:ext cx="153582" cy="2179637"/>
          </a:xfrm>
          <a:prstGeom prst="rect">
            <a:avLst/>
          </a:prstGeom>
          <a:solidFill>
            <a:srgbClr val="A2C9F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0BAEECC8-6287-D0CA-AC9C-0FD0D1DFC829}"/>
              </a:ext>
            </a:extLst>
          </p:cNvPr>
          <p:cNvSpPr/>
          <p:nvPr/>
        </p:nvSpPr>
        <p:spPr>
          <a:xfrm>
            <a:off x="913513" y="4321838"/>
            <a:ext cx="132360" cy="2189564"/>
          </a:xfrm>
          <a:prstGeom prst="rect">
            <a:avLst/>
          </a:prstGeom>
          <a:solidFill>
            <a:srgbClr val="FEB9B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C1E53A81-DDB5-D092-4DA2-21602CC182DC}"/>
              </a:ext>
            </a:extLst>
          </p:cNvPr>
          <p:cNvSpPr/>
          <p:nvPr/>
        </p:nvSpPr>
        <p:spPr>
          <a:xfrm>
            <a:off x="1075841" y="4299398"/>
            <a:ext cx="630869" cy="2179637"/>
          </a:xfrm>
          <a:prstGeom prst="rect">
            <a:avLst/>
          </a:prstGeom>
          <a:solidFill>
            <a:srgbClr val="A2C9F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6F6B582-4FFC-96DA-6295-2FA8067647F2}"/>
              </a:ext>
            </a:extLst>
          </p:cNvPr>
          <p:cNvSpPr/>
          <p:nvPr/>
        </p:nvSpPr>
        <p:spPr>
          <a:xfrm>
            <a:off x="2865152" y="4299398"/>
            <a:ext cx="869623" cy="2179637"/>
          </a:xfrm>
          <a:prstGeom prst="rect">
            <a:avLst/>
          </a:prstGeom>
          <a:solidFill>
            <a:srgbClr val="A2C9F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F51024F5-8F0B-8797-AD04-BA5B7C0C20AF}"/>
              </a:ext>
            </a:extLst>
          </p:cNvPr>
          <p:cNvSpPr/>
          <p:nvPr/>
        </p:nvSpPr>
        <p:spPr>
          <a:xfrm>
            <a:off x="4638067" y="4303715"/>
            <a:ext cx="153582" cy="2179637"/>
          </a:xfrm>
          <a:prstGeom prst="rect">
            <a:avLst/>
          </a:prstGeom>
          <a:solidFill>
            <a:srgbClr val="A2C9F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F7879908-5BD7-5140-AB9E-656F72D4EAC0}"/>
              </a:ext>
            </a:extLst>
          </p:cNvPr>
          <p:cNvSpPr/>
          <p:nvPr/>
        </p:nvSpPr>
        <p:spPr>
          <a:xfrm>
            <a:off x="13226" y="4111884"/>
            <a:ext cx="7535572" cy="2748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09801A5D-DDE5-26FC-E2E0-9EB30FA83C25}"/>
              </a:ext>
            </a:extLst>
          </p:cNvPr>
          <p:cNvSpPr txBox="1"/>
          <p:nvPr/>
        </p:nvSpPr>
        <p:spPr>
          <a:xfrm rot="16200000">
            <a:off x="-769144" y="2201485"/>
            <a:ext cx="2462419" cy="523220"/>
          </a:xfrm>
          <a:prstGeom prst="rect">
            <a:avLst/>
          </a:prstGeom>
          <a:solidFill>
            <a:schemeClr val="bg1"/>
          </a:solidFill>
        </p:spPr>
        <p:txBody>
          <a:bodyPr wrap="square" rtlCol="0">
            <a:spAutoFit/>
          </a:bodyPr>
          <a:lstStyle/>
          <a:p>
            <a:r>
              <a:rPr lang="en-US" sz="1400" dirty="0">
                <a:latin typeface="Arial" panose="020B0604020202020204" pitchFamily="34" charset="0"/>
                <a:cs typeface="Arial" panose="020B0604020202020204" pitchFamily="34" charset="0"/>
              </a:rPr>
              <a:t>Iron-bound organic carbon</a:t>
            </a:r>
          </a:p>
          <a:p>
            <a:pPr algn="ctr"/>
            <a:r>
              <a:rPr lang="en-US" sz="1400" dirty="0">
                <a:latin typeface="Arial" panose="020B0604020202020204" pitchFamily="34" charset="0"/>
                <a:cs typeface="Arial" panose="020B0604020202020204" pitchFamily="34" charset="0"/>
              </a:rPr>
              <a:t>(µmol/g sediment)</a:t>
            </a:r>
          </a:p>
        </p:txBody>
      </p:sp>
    </p:spTree>
    <p:extLst>
      <p:ext uri="{BB962C8B-B14F-4D97-AF65-F5344CB8AC3E}">
        <p14:creationId xmlns:p14="http://schemas.microsoft.com/office/powerpoint/2010/main" val="409105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14847</TotalTime>
  <Words>533</Words>
  <Application>Microsoft Macintosh PowerPoint</Application>
  <PresentationFormat>Widescreen</PresentationFormat>
  <Paragraphs>110</Paragraphs>
  <Slides>15</Slides>
  <Notes>14</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Century Gothic</vt:lpstr>
      <vt:lpstr>Office Theme</vt:lpstr>
      <vt:lpstr>Effects of hypoxia on coupled iron and carbon cycling differ by timescale in two freshwater reservoirs   Abigail Lewis, Madeline Schreiber, B. R. Niederlehner, Arpita Das, Nick Hammond,  Mary Lofton, Heather Wander, Cayelan Carey</vt:lpstr>
      <vt:lpstr>PowerPoint Presentation</vt:lpstr>
      <vt:lpstr>PowerPoint Presentation</vt:lpstr>
      <vt:lpstr>PowerPoint Presentation</vt:lpstr>
      <vt:lpstr>PowerPoint Presentation</vt:lpstr>
      <vt:lpstr>PowerPoint Presentation</vt:lpstr>
      <vt:lpstr>PowerPoint Presentation</vt:lpstr>
      <vt:lpstr>Sediment cores and chemical extractions used to assess effects of oxygenation</vt:lpstr>
      <vt:lpstr>Over short timescales, low-oxygen conditions decrease carbon burial</vt:lpstr>
      <vt:lpstr>Over short timescales, low-oxygen conditions decrease carbon burial</vt:lpstr>
      <vt:lpstr>Anoxia leads to release of iron from sediments</vt:lpstr>
      <vt:lpstr>Multiannual oxygenation history provides a basis for understanding long-term effects of hypoxia</vt:lpstr>
      <vt:lpstr>Over multiannual timescales, low-oxygen conditions increase carbon burial</vt:lpstr>
      <vt:lpstr>Conclusions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Effects of hypoxia on carbon burial differ by timescale in two freshwater reservoirs</dc:title>
  <dc:creator>Abby Lewis</dc:creator>
  <cp:lastModifiedBy>Abby Lewis</cp:lastModifiedBy>
  <cp:revision>34</cp:revision>
  <dcterms:created xsi:type="dcterms:W3CDTF">2022-04-15T17:00:30Z</dcterms:created>
  <dcterms:modified xsi:type="dcterms:W3CDTF">2022-05-11T18:50:35Z</dcterms:modified>
</cp:coreProperties>
</file>